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81" r:id="rId1"/>
  </p:sldMasterIdLst>
  <p:notesMasterIdLst>
    <p:notesMasterId r:id="rId26"/>
  </p:notesMasterIdLst>
  <p:sldIdLst>
    <p:sldId id="331" r:id="rId2"/>
    <p:sldId id="334" r:id="rId3"/>
    <p:sldId id="310" r:id="rId4"/>
    <p:sldId id="332" r:id="rId5"/>
    <p:sldId id="261" r:id="rId6"/>
    <p:sldId id="263" r:id="rId7"/>
    <p:sldId id="264" r:id="rId8"/>
    <p:sldId id="262" r:id="rId9"/>
    <p:sldId id="267" r:id="rId10"/>
    <p:sldId id="268" r:id="rId11"/>
    <p:sldId id="270" r:id="rId12"/>
    <p:sldId id="271" r:id="rId13"/>
    <p:sldId id="273" r:id="rId14"/>
    <p:sldId id="274" r:id="rId15"/>
    <p:sldId id="279" r:id="rId16"/>
    <p:sldId id="275" r:id="rId17"/>
    <p:sldId id="284" r:id="rId18"/>
    <p:sldId id="328" r:id="rId19"/>
    <p:sldId id="278" r:id="rId20"/>
    <p:sldId id="330" r:id="rId21"/>
    <p:sldId id="329" r:id="rId22"/>
    <p:sldId id="281" r:id="rId23"/>
    <p:sldId id="282" r:id="rId24"/>
    <p:sldId id="335" r:id="rId25"/>
  </p:sldIdLst>
  <p:sldSz cx="9144000" cy="6858000" type="screen4x3"/>
  <p:notesSz cx="6858000" cy="9144000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7C80"/>
    <a:srgbClr val="CCFFFF"/>
    <a:srgbClr val="66FFFF"/>
    <a:srgbClr val="00FF00"/>
    <a:srgbClr val="FF0000"/>
    <a:srgbClr val="9900CC"/>
    <a:srgbClr val="FFFF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35" autoAdjust="0"/>
    <p:restoredTop sz="94718" autoAdjust="0"/>
  </p:normalViewPr>
  <p:slideViewPr>
    <p:cSldViewPr snapToObjects="1">
      <p:cViewPr varScale="1">
        <p:scale>
          <a:sx n="80" d="100"/>
          <a:sy n="80" d="100"/>
        </p:scale>
        <p:origin x="-155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E6717-18D9-4126-9536-567EFE186926}" type="datetimeFigureOut">
              <a:rPr lang="cs-CZ" smtClean="0"/>
              <a:pPr/>
              <a:t>10.6.2013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37682-1C05-4B6D-B818-EAAE02E2EDB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37682-1C05-4B6D-B818-EAAE02E2EDB0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ACA48BD-1AD0-4D9B-86B2-FDE3DA62FC7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074174A-4541-43C0-AC04-4F1125BAC63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D75663D-088B-42DC-B969-DCCECE04903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2E24F11-BECE-4692-A355-B0D4C413070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524863A-69AC-407F-ABA7-65B8888FBB5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20C7F5-877D-4114-95FE-5B170B236DA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BDF9A0-3F45-4B8F-9CEF-B98EF2C08F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FB21EAC-86FA-4562-AB7F-CBC4BFD28E8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067DCBA-08E4-4DC1-BA59-06F28B9566E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4457CA5-A23E-49C8-8F10-E5E48BBACA0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0DB49DC-D1A4-4C20-9ADF-22197CE5F5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2BFEBC3-C7AC-4CF4-B940-E0471EEF4C7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6.xml"/><Relationship Id="rId18" Type="http://schemas.openxmlformats.org/officeDocument/2006/relationships/slide" Target="slide22.xml"/><Relationship Id="rId3" Type="http://schemas.openxmlformats.org/officeDocument/2006/relationships/slide" Target="slide4.xml"/><Relationship Id="rId21" Type="http://schemas.openxmlformats.org/officeDocument/2006/relationships/slide" Target="slide18.xml"/><Relationship Id="rId7" Type="http://schemas.openxmlformats.org/officeDocument/2006/relationships/slide" Target="slide5.xml"/><Relationship Id="rId12" Type="http://schemas.openxmlformats.org/officeDocument/2006/relationships/slide" Target="slide11.xml"/><Relationship Id="rId17" Type="http://schemas.openxmlformats.org/officeDocument/2006/relationships/slide" Target="slide17.xml"/><Relationship Id="rId2" Type="http://schemas.openxmlformats.org/officeDocument/2006/relationships/notesSlide" Target="../notesSlides/notesSlide2.xml"/><Relationship Id="rId16" Type="http://schemas.openxmlformats.org/officeDocument/2006/relationships/slide" Target="slide12.xml"/><Relationship Id="rId20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11" Type="http://schemas.openxmlformats.org/officeDocument/2006/relationships/slide" Target="slide6.xml"/><Relationship Id="rId5" Type="http://schemas.openxmlformats.org/officeDocument/2006/relationships/slide" Target="slide14.xml"/><Relationship Id="rId15" Type="http://schemas.openxmlformats.org/officeDocument/2006/relationships/slide" Target="slide7.xml"/><Relationship Id="rId10" Type="http://schemas.openxmlformats.org/officeDocument/2006/relationships/slide" Target="slide20.xml"/><Relationship Id="rId19" Type="http://schemas.openxmlformats.org/officeDocument/2006/relationships/slide" Target="slide8.xml"/><Relationship Id="rId4" Type="http://schemas.openxmlformats.org/officeDocument/2006/relationships/slide" Target="slide9.xml"/><Relationship Id="rId9" Type="http://schemas.openxmlformats.org/officeDocument/2006/relationships/slide" Target="slide15.xml"/><Relationship Id="rId14" Type="http://schemas.openxmlformats.org/officeDocument/2006/relationships/slide" Target="slide21.xml"/><Relationship Id="rId22" Type="http://schemas.openxmlformats.org/officeDocument/2006/relationships/slide" Target="slide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8"/>
          <p:cNvSpPr>
            <a:spLocks noChangeArrowheads="1" noChangeShapeType="1" noTextEdit="1"/>
          </p:cNvSpPr>
          <p:nvPr/>
        </p:nvSpPr>
        <p:spPr bwMode="auto">
          <a:xfrm>
            <a:off x="2159732" y="2729570"/>
            <a:ext cx="4500500" cy="113147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cs-CZ" sz="3600" b="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Bauhaus 93" pitchFamily="82" charset="0"/>
              </a:rPr>
              <a:t>RISK</a:t>
            </a:r>
          </a:p>
        </p:txBody>
      </p:sp>
      <p:sp>
        <p:nvSpPr>
          <p:cNvPr id="2051" name="WordArt 9"/>
          <p:cNvSpPr>
            <a:spLocks noChangeArrowheads="1" noChangeShapeType="1" noTextEdit="1"/>
          </p:cNvSpPr>
          <p:nvPr/>
        </p:nvSpPr>
        <p:spPr bwMode="auto">
          <a:xfrm>
            <a:off x="971550" y="3861048"/>
            <a:ext cx="7164846" cy="12968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cs-CZ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+mj-lt"/>
              </a:rPr>
              <a:t>Chemie </a:t>
            </a:r>
            <a:r>
              <a:rPr lang="cs-CZ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+mj-lt"/>
              </a:rPr>
              <a:t>9</a:t>
            </a:r>
            <a:r>
              <a:rPr lang="cs-CZ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>
                    <a:alpha val="98822"/>
                  </a:srgb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+mj-lt"/>
              </a:rPr>
              <a:t> </a:t>
            </a:r>
            <a:endParaRPr lang="cs-CZ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+mj-lt"/>
            </a:endParaRPr>
          </a:p>
          <a:p>
            <a:r>
              <a:rPr lang="cs-CZ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+mj-lt"/>
              </a:rPr>
              <a:t>Deriváty uhlovodíků</a:t>
            </a:r>
            <a:endParaRPr lang="cs-CZ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+mj-lt"/>
            </a:endParaRPr>
          </a:p>
        </p:txBody>
      </p:sp>
      <p:sp>
        <p:nvSpPr>
          <p:cNvPr id="2052" name="Podnadpis 2"/>
          <p:cNvSpPr>
            <a:spLocks/>
          </p:cNvSpPr>
          <p:nvPr/>
        </p:nvSpPr>
        <p:spPr bwMode="auto">
          <a:xfrm>
            <a:off x="373063" y="5711825"/>
            <a:ext cx="8397875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cs-CZ" sz="1200" b="0" i="1" dirty="0" smtClean="0">
                <a:latin typeface="Arial" charset="0"/>
              </a:rPr>
              <a:t>Mgr. Ivana Blažíčková</a:t>
            </a:r>
          </a:p>
          <a:p>
            <a:pPr eaLnBrk="0" hangingPunct="0">
              <a:spcBef>
                <a:spcPct val="20000"/>
              </a:spcBef>
            </a:pPr>
            <a:r>
              <a:rPr lang="cs-CZ" sz="1200" b="0" i="1" dirty="0" smtClean="0">
                <a:latin typeface="Arial" charset="0"/>
              </a:rPr>
              <a:t>Základní škola a Mateřská škola Nymburk, </a:t>
            </a:r>
            <a:r>
              <a:rPr lang="cs-CZ" sz="1200" b="0" i="1" dirty="0" err="1" smtClean="0">
                <a:latin typeface="Arial" charset="0"/>
              </a:rPr>
              <a:t>Tyršova</a:t>
            </a:r>
            <a:r>
              <a:rPr lang="cs-CZ" sz="1200" b="0" i="1" dirty="0" smtClean="0">
                <a:latin typeface="Arial" charset="0"/>
              </a:rPr>
              <a:t> 446</a:t>
            </a:r>
            <a:endParaRPr lang="cs-CZ" sz="1200" b="0" i="1" dirty="0">
              <a:latin typeface="Arial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455876" y="6350000"/>
            <a:ext cx="2350681" cy="365125"/>
          </a:xfrm>
        </p:spPr>
        <p:txBody>
          <a:bodyPr/>
          <a:lstStyle/>
          <a:p>
            <a:pPr algn="ctr">
              <a:defRPr/>
            </a:pPr>
            <a:r>
              <a:rPr lang="cs-CZ" sz="1400" b="0" dirty="0" smtClean="0">
                <a:solidFill>
                  <a:schemeClr val="tx1"/>
                </a:solidFill>
                <a:latin typeface="Calibri" pitchFamily="34" charset="0"/>
              </a:rPr>
              <a:t>EU-ICT-Ch-9-03</a:t>
            </a:r>
            <a:endParaRPr lang="cs-CZ" sz="1400" b="0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7604" y="188640"/>
            <a:ext cx="7200292" cy="183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10277" name="Rectangle 24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Výskyt 2000</a:t>
            </a:r>
            <a:endParaRPr lang="cs-CZ" sz="36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Kde se vyskytuje kyselina máselná?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71550" y="2454275"/>
            <a:ext cx="6119813" cy="576263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ve všech mléčných výrobcích</a:t>
            </a:r>
            <a:endParaRPr lang="cs-CZ" sz="24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71550" y="3417888"/>
            <a:ext cx="6119813" cy="576262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v ovoci</a:t>
            </a:r>
            <a:endParaRPr lang="cs-CZ" sz="24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71550" y="4383088"/>
            <a:ext cx="6127750" cy="576262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v čerstvém másle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46963" y="5472112"/>
            <a:ext cx="755650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45375" y="3314700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45375" y="2351087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71550" y="5448300"/>
            <a:ext cx="6127750" cy="576263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v potu a zvratcích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46962" y="4406900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11337" name="Rectangle 24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Výskyt 3000</a:t>
            </a:r>
            <a:endParaRPr lang="cs-CZ" sz="36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Která organická kyselina se vyskytuje v jahodách?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2355850"/>
            <a:ext cx="5824538" cy="576263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 smtClean="0">
                <a:latin typeface="Calibri" pitchFamily="34" charset="0"/>
                <a:cs typeface="Calibri" pitchFamily="34" charset="0"/>
              </a:rPr>
              <a:t>a) kyselina citronová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3319463"/>
            <a:ext cx="5824538" cy="576262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kyselina šťavelová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4284663"/>
            <a:ext cx="5832475" cy="576262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) kyselina jablečná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3343275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373687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25266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5349875"/>
            <a:ext cx="5832475" cy="576263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kyselina salicylová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3084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12346" name="Rectangle 24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Výskyt 4000</a:t>
            </a:r>
            <a:endParaRPr lang="cs-CZ" sz="36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Kterou kyselinu obsahuje vrbová kůra?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2262188"/>
            <a:ext cx="7307262" cy="576262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kyselinu mléčnou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3194050"/>
            <a:ext cx="7307262" cy="576263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kyselinu šťavelovou 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4159250"/>
            <a:ext cx="7307262" cy="576263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kyselinu salicylovou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8004175" y="3989387"/>
            <a:ext cx="755650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8004175" y="515461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8002587" y="2162174"/>
            <a:ext cx="755651" cy="720727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095875"/>
            <a:ext cx="7307262" cy="801688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444500" indent="-444500"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kyselinu mravenčí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8004175" y="3124200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13369" name="Rectangle 24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Výskyt 5000</a:t>
            </a:r>
            <a:endParaRPr lang="cs-CZ" sz="36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Která kyselina se vyskytuje ve svalech při námaze?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2546350"/>
            <a:ext cx="5824538" cy="576263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kyselina máselná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3509963"/>
            <a:ext cx="5824538" cy="576262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kyselina mléčná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4475163"/>
            <a:ext cx="5832475" cy="576262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kyselina octová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3533775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5022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44316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5540375"/>
            <a:ext cx="5832475" cy="576263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kyselina salicylová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4989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14373" name="Rectangle 32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Vlastnosti </a:t>
            </a:r>
            <a:r>
              <a:rPr lang="cs-CZ" sz="36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1000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Který alkohol je nejvíce jedovatý?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79500" y="2228850"/>
            <a:ext cx="6002338" cy="576263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propanol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79500" y="3192463"/>
            <a:ext cx="6002338" cy="576262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glycerol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79500" y="4157663"/>
            <a:ext cx="6010275" cy="576262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ethanol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7438" y="5246687"/>
            <a:ext cx="755650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32162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12566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79500" y="5222875"/>
            <a:ext cx="6010275" cy="576263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methanol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1814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15409" name="Rectangle 32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Vlastnosti 2000</a:t>
            </a:r>
            <a:endParaRPr lang="cs-CZ" sz="3600" dirty="0">
              <a:solidFill>
                <a:schemeClr val="accent5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Které deriváty uhlovodíků nejvíce narušují ozonovou vrstvu?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2419350"/>
            <a:ext cx="5824538" cy="576263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halogenderiváty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3382963"/>
            <a:ext cx="5824538" cy="576262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dusíkaté deriváty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4348163"/>
            <a:ext cx="5832475" cy="576262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organické kyseliny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2252662"/>
            <a:ext cx="755649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437187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327977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5413375"/>
            <a:ext cx="5832475" cy="576263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estery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3719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16446" name="Rectangle 32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Vlastnosti 3000</a:t>
            </a:r>
            <a:endParaRPr lang="cs-CZ" sz="3600" dirty="0">
              <a:solidFill>
                <a:schemeClr val="accent5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Čím se vyznačují estery?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5713" y="2357438"/>
            <a:ext cx="5824537" cy="576262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jsou jedovaté 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5713" y="3321050"/>
            <a:ext cx="5824537" cy="576263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) příjemně voní 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5713" y="4286250"/>
            <a:ext cx="5832475" cy="576263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jsou výbušné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4263" y="3344862"/>
            <a:ext cx="755650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5850" y="537527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4262" y="2254250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5713" y="5351463"/>
            <a:ext cx="5832475" cy="576262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jsou žíravé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5850" y="431006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17461" name="Rectangle 32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Vlastnosti 4000</a:t>
            </a:r>
            <a:endParaRPr lang="cs-CZ" sz="3600" dirty="0">
              <a:solidFill>
                <a:schemeClr val="accent5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Nejméně viditelný plamen má: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2546350"/>
            <a:ext cx="5824538" cy="576263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oktanol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3509963"/>
            <a:ext cx="5824538" cy="576262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hexanol</a:t>
            </a:r>
            <a:endParaRPr lang="cs-CZ" sz="2400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4475163"/>
            <a:ext cx="5832475" cy="576262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butanol</a:t>
            </a:r>
            <a:endParaRPr lang="cs-CZ" sz="2400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7438" y="5564187"/>
            <a:ext cx="755650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34067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44316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5540375"/>
            <a:ext cx="5832475" cy="576263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methanol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4989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18475" name="Rectangle 32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Vlastnosti 5000</a:t>
            </a:r>
            <a:endParaRPr lang="cs-CZ" sz="3600" dirty="0">
              <a:solidFill>
                <a:schemeClr val="accent5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Fenol je látka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68425" y="2355850"/>
            <a:ext cx="5713413" cy="576263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plynná, hořlavá a toxická</a:t>
            </a:r>
            <a:endParaRPr lang="cs-CZ" sz="24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68425" y="3319463"/>
            <a:ext cx="5713413" cy="576262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toxická a žíravá</a:t>
            </a:r>
            <a:endParaRPr lang="cs-CZ" sz="24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70013" y="4284663"/>
            <a:ext cx="5719762" cy="576262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nehořlavá, karcinogenní a kapalná</a:t>
            </a:r>
            <a:endParaRPr lang="cs-CZ" sz="24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3343275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373687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25266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70013" y="5349875"/>
            <a:ext cx="5719762" cy="576263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pevná, hořlavá, nejedovatá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3084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50825" y="547688"/>
            <a:ext cx="86423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cs-CZ" sz="2800" b="0"/>
          </a:p>
        </p:txBody>
      </p:sp>
      <p:sp>
        <p:nvSpPr>
          <p:cNvPr id="19517" name="Rectangle 21"/>
          <p:cNvSpPr>
            <a:spLocks noChangeArrowheads="1"/>
          </p:cNvSpPr>
          <p:nvPr/>
        </p:nvSpPr>
        <p:spPr bwMode="auto">
          <a:xfrm>
            <a:off x="360363" y="368300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Využití 1000</a:t>
            </a:r>
            <a:endParaRPr lang="cs-CZ" sz="3600" dirty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Která kyselina se nepoužívá ke konzervaci potravin?</a:t>
            </a:r>
            <a:endParaRPr lang="cs-CZ" sz="24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2090738"/>
            <a:ext cx="5824538" cy="576262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octová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3054350"/>
            <a:ext cx="5824538" cy="576263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benzoová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4019550"/>
            <a:ext cx="5832475" cy="576263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máselná</a:t>
            </a:r>
            <a:endParaRPr lang="cs-CZ" sz="24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4043362"/>
            <a:ext cx="755649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1085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1987550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5084763"/>
            <a:ext cx="5832475" cy="576262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mléčná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5850" y="302101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/>
              <a:t>Anotace</a:t>
            </a:r>
            <a:endParaRPr lang="cs-CZ" sz="5400" b="1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1600" dirty="0" smtClean="0"/>
          </a:p>
          <a:p>
            <a:r>
              <a:rPr lang="cs-CZ" sz="2000" dirty="0" smtClean="0"/>
              <a:t>Vzdělávací oblast: Člověk a příroda</a:t>
            </a:r>
          </a:p>
          <a:p>
            <a:r>
              <a:rPr lang="cs-CZ" sz="2000" dirty="0" smtClean="0"/>
              <a:t>Předmět: Chemie</a:t>
            </a:r>
          </a:p>
          <a:p>
            <a:r>
              <a:rPr lang="cs-CZ" sz="2000" dirty="0" smtClean="0"/>
              <a:t>Tematický okruh: Anorganické a organické látky kolem nás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Ročník: 8. – 9.</a:t>
            </a:r>
          </a:p>
          <a:p>
            <a:r>
              <a:rPr lang="cs-CZ" sz="2000" dirty="0" smtClean="0"/>
              <a:t>Vytvořeno: leden 2012</a:t>
            </a:r>
            <a:endParaRPr lang="cs-CZ" sz="2000" dirty="0" smtClean="0">
              <a:solidFill>
                <a:schemeClr val="tx1"/>
              </a:solidFill>
            </a:endParaRPr>
          </a:p>
          <a:p>
            <a:endParaRPr lang="cs-CZ" sz="2000" dirty="0" smtClean="0"/>
          </a:p>
          <a:p>
            <a:r>
              <a:rPr lang="cs-CZ" sz="2000" dirty="0" smtClean="0">
                <a:solidFill>
                  <a:schemeClr val="tx1"/>
                </a:solidFill>
              </a:rPr>
              <a:t>Žáci si zábavnou formou opakují základní </a:t>
            </a:r>
            <a:r>
              <a:rPr lang="cs-CZ" sz="2000" dirty="0" smtClean="0"/>
              <a:t>znalosti </a:t>
            </a:r>
          </a:p>
          <a:p>
            <a:pPr>
              <a:buNone/>
            </a:pPr>
            <a:r>
              <a:rPr lang="cs-CZ" sz="2000" dirty="0" smtClean="0"/>
              <a:t>	o derivátech uhlovodíků</a:t>
            </a:r>
            <a:endParaRPr lang="cs-CZ" sz="2000" dirty="0" smtClean="0">
              <a:solidFill>
                <a:schemeClr val="tx1"/>
              </a:solidFill>
            </a:endParaRPr>
          </a:p>
          <a:p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403648" y="3429000"/>
            <a:ext cx="6400800" cy="98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5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20537" name="Rectangle 21"/>
          <p:cNvSpPr>
            <a:spLocks noChangeArrowheads="1"/>
          </p:cNvSpPr>
          <p:nvPr/>
        </p:nvSpPr>
        <p:spPr bwMode="auto">
          <a:xfrm>
            <a:off x="360363" y="368300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Využití 2000</a:t>
            </a:r>
            <a:endParaRPr lang="cs-CZ" sz="3600" dirty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Který alkohol se používá k výrobě bionafty?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2165350"/>
            <a:ext cx="6721475" cy="576263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oktanol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3128963"/>
            <a:ext cx="6721475" cy="576262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glycerol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4094163"/>
            <a:ext cx="6729412" cy="576262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methanol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4117975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183187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06216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5159375"/>
            <a:ext cx="6729412" cy="576263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ethylenglykol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3090862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21544" name="Rectangle 21"/>
          <p:cNvSpPr>
            <a:spLocks noChangeArrowheads="1"/>
          </p:cNvSpPr>
          <p:nvPr/>
        </p:nvSpPr>
        <p:spPr bwMode="auto">
          <a:xfrm>
            <a:off x="360363" y="368300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Využití 3000</a:t>
            </a:r>
            <a:endParaRPr lang="cs-CZ" sz="3600" dirty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Který derivát uhlovodíků se používá k výrobě výbušnin?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2165350"/>
            <a:ext cx="5824538" cy="576263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methanol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3128963"/>
            <a:ext cx="5824538" cy="576262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freony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63" y="4094163"/>
            <a:ext cx="5832475" cy="576262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anilin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4263" y="5183187"/>
            <a:ext cx="755650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4262" y="30257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06216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5159375"/>
            <a:ext cx="5832475" cy="576263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nitroglycerin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1179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900113" y="5876925"/>
            <a:ext cx="7921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en-US" sz="1800" b="0"/>
          </a:p>
        </p:txBody>
      </p:sp>
      <p:sp>
        <p:nvSpPr>
          <p:cNvPr id="22531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22569" name="Rectangle 21"/>
          <p:cNvSpPr>
            <a:spLocks noChangeArrowheads="1"/>
          </p:cNvSpPr>
          <p:nvPr/>
        </p:nvSpPr>
        <p:spPr bwMode="auto">
          <a:xfrm>
            <a:off x="360363" y="368300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Využití 4000</a:t>
            </a:r>
            <a:endParaRPr lang="cs-CZ" sz="3600" dirty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Která látka se používá pro výrobu nemrznoucích směsí?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63" y="2355850"/>
            <a:ext cx="5824537" cy="576263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formaldehyd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63" y="3319463"/>
            <a:ext cx="5824537" cy="576262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ethylenglykol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63" y="4284663"/>
            <a:ext cx="5832475" cy="576262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kyselina octová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27913" y="3343275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29500" y="5373687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27912" y="2252662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49363" y="5349875"/>
            <a:ext cx="5832475" cy="576263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nitrobenzen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29500" y="430847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23586" name="Rectangle 21"/>
          <p:cNvSpPr>
            <a:spLocks noChangeArrowheads="1"/>
          </p:cNvSpPr>
          <p:nvPr/>
        </p:nvSpPr>
        <p:spPr bwMode="auto">
          <a:xfrm>
            <a:off x="360363" y="368300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Využití 5000</a:t>
            </a:r>
            <a:endParaRPr lang="cs-CZ" sz="3600" dirty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Který derivát uhlovodíku se používá k výrobě acylpyrinu?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7075" y="2165350"/>
            <a:ext cx="6362700" cy="576263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acetaldehyd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9138" y="3128963"/>
            <a:ext cx="6362700" cy="576262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kyselina salicylová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9138" y="4094163"/>
            <a:ext cx="6370637" cy="576262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fenol</a:t>
            </a:r>
            <a:endParaRPr lang="cs-CZ" sz="24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3152775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183187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06216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9138" y="5159375"/>
            <a:ext cx="6370637" cy="576263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kyselina mléčná</a:t>
            </a:r>
            <a:endParaRPr lang="cs-CZ" sz="24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1179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649413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>
                <a:latin typeface="Calibri" pitchFamily="34" charset="0"/>
              </a:rPr>
              <a:t>Škoda, J.; </a:t>
            </a:r>
            <a:r>
              <a:rPr lang="cs-CZ" sz="2400" dirty="0" err="1" smtClean="0">
                <a:latin typeface="Calibri" pitchFamily="34" charset="0"/>
              </a:rPr>
              <a:t>Doulík</a:t>
            </a:r>
            <a:r>
              <a:rPr lang="cs-CZ" sz="2400" dirty="0" smtClean="0">
                <a:latin typeface="Calibri" pitchFamily="34" charset="0"/>
              </a:rPr>
              <a:t>, P. </a:t>
            </a:r>
            <a:r>
              <a:rPr lang="cs-CZ" sz="2400" i="1" dirty="0" smtClean="0">
                <a:latin typeface="Calibri" pitchFamily="34" charset="0"/>
              </a:rPr>
              <a:t>Chemie 9 - učebnice pro základní školy </a:t>
            </a:r>
          </a:p>
          <a:p>
            <a:pPr>
              <a:buNone/>
            </a:pPr>
            <a:r>
              <a:rPr lang="cs-CZ" sz="2400" i="1" dirty="0" smtClean="0">
                <a:latin typeface="Calibri" pitchFamily="34" charset="0"/>
              </a:rPr>
              <a:t>	a víceletá gymnázia</a:t>
            </a:r>
            <a:r>
              <a:rPr lang="cs-CZ" sz="2400" dirty="0" smtClean="0">
                <a:latin typeface="Calibri" pitchFamily="34" charset="0"/>
              </a:rPr>
              <a:t>, 1st </a:t>
            </a:r>
            <a:r>
              <a:rPr lang="cs-CZ" sz="2400" dirty="0" err="1" smtClean="0">
                <a:latin typeface="Calibri" pitchFamily="34" charset="0"/>
              </a:rPr>
              <a:t>ed</a:t>
            </a:r>
            <a:r>
              <a:rPr lang="cs-CZ" sz="2400" dirty="0" smtClean="0">
                <a:latin typeface="Calibri" pitchFamily="34" charset="0"/>
              </a:rPr>
              <a:t>.; Nakladatelství </a:t>
            </a:r>
            <a:r>
              <a:rPr lang="cs-CZ" sz="2400" dirty="0" err="1" smtClean="0">
                <a:latin typeface="Calibri" pitchFamily="34" charset="0"/>
              </a:rPr>
              <a:t>Fraus</a:t>
            </a:r>
            <a:r>
              <a:rPr lang="cs-CZ" sz="2400" dirty="0" smtClean="0">
                <a:latin typeface="Calibri" pitchFamily="34" charset="0"/>
              </a:rPr>
              <a:t>: Plzeň, 2007</a:t>
            </a:r>
          </a:p>
          <a:p>
            <a:pPr>
              <a:buNone/>
            </a:pPr>
            <a:endParaRPr lang="cs-CZ" sz="2400" dirty="0" smtClean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Vlastní texty</a:t>
            </a:r>
          </a:p>
          <a:p>
            <a:endParaRPr lang="cs-CZ" sz="24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cs-CZ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Calibri" pitchFamily="34" charset="0"/>
                <a:cs typeface="Calibri" pitchFamily="34" charset="0"/>
              </a:rPr>
              <a:t>Zdroje</a:t>
            </a:r>
            <a:r>
              <a:rPr lang="cs-CZ" sz="3200" b="1" dirty="0" smtClean="0">
                <a:latin typeface="Calibri" pitchFamily="34" charset="0"/>
                <a:cs typeface="Calibri" pitchFamily="34" charset="0"/>
              </a:rPr>
              <a:t>:</a:t>
            </a:r>
          </a:p>
        </p:txBody>
      </p:sp>
      <p:sp>
        <p:nvSpPr>
          <p:cNvPr id="24580" name="Podnadpis 2"/>
          <p:cNvSpPr>
            <a:spLocks/>
          </p:cNvSpPr>
          <p:nvPr/>
        </p:nvSpPr>
        <p:spPr bwMode="auto">
          <a:xfrm>
            <a:off x="373063" y="5876925"/>
            <a:ext cx="8397875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cs-CZ" sz="1200" b="0" i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051" name="AutoShape 49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4375" y="1268413"/>
            <a:ext cx="2011363" cy="1044575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 dirty="0">
                <a:latin typeface="Calibri" pitchFamily="34" charset="0"/>
                <a:cs typeface="Calibri" pitchFamily="34" charset="0"/>
              </a:rPr>
              <a:t>1000</a:t>
            </a:r>
          </a:p>
        </p:txBody>
      </p:sp>
      <p:sp>
        <p:nvSpPr>
          <p:cNvPr id="280058" name="AutoShape 50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25738" y="1268413"/>
            <a:ext cx="2011362" cy="1044575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>
                <a:latin typeface="Calibri" pitchFamily="34" charset="0"/>
                <a:cs typeface="Calibri" pitchFamily="34" charset="0"/>
              </a:rPr>
              <a:t>1000</a:t>
            </a:r>
          </a:p>
        </p:txBody>
      </p:sp>
      <p:sp>
        <p:nvSpPr>
          <p:cNvPr id="280059" name="AutoShape 50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46625" y="1268413"/>
            <a:ext cx="2011363" cy="1044575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>
                <a:latin typeface="Calibri" pitchFamily="34" charset="0"/>
                <a:cs typeface="Calibri" pitchFamily="34" charset="0"/>
              </a:rPr>
              <a:t>1000</a:t>
            </a:r>
          </a:p>
        </p:txBody>
      </p:sp>
      <p:sp>
        <p:nvSpPr>
          <p:cNvPr id="280060" name="AutoShape 508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57988" y="1268413"/>
            <a:ext cx="2011362" cy="1044575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>
                <a:latin typeface="Calibri" pitchFamily="34" charset="0"/>
                <a:cs typeface="Calibri" pitchFamily="34" charset="0"/>
              </a:rPr>
              <a:t>1000</a:t>
            </a:r>
          </a:p>
        </p:txBody>
      </p:sp>
      <p:sp>
        <p:nvSpPr>
          <p:cNvPr id="280062" name="AutoShape 510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4375" y="2168525"/>
            <a:ext cx="2011363" cy="1044575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 dirty="0">
                <a:latin typeface="Calibri" pitchFamily="34" charset="0"/>
                <a:cs typeface="Calibri" pitchFamily="34" charset="0"/>
              </a:rPr>
              <a:t>2000</a:t>
            </a:r>
          </a:p>
        </p:txBody>
      </p:sp>
      <p:sp>
        <p:nvSpPr>
          <p:cNvPr id="280063" name="AutoShape 511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25738" y="2168525"/>
            <a:ext cx="2011362" cy="1044575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>
                <a:latin typeface="Calibri" pitchFamily="34" charset="0"/>
                <a:cs typeface="Calibri" pitchFamily="34" charset="0"/>
              </a:rPr>
              <a:t>2000</a:t>
            </a:r>
          </a:p>
        </p:txBody>
      </p:sp>
      <p:sp>
        <p:nvSpPr>
          <p:cNvPr id="280064" name="AutoShape 512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51387" y="2168525"/>
            <a:ext cx="2011363" cy="1044575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>
                <a:latin typeface="Calibri" pitchFamily="34" charset="0"/>
                <a:cs typeface="Calibri" pitchFamily="34" charset="0"/>
              </a:rPr>
              <a:t>2000</a:t>
            </a:r>
          </a:p>
        </p:txBody>
      </p:sp>
      <p:sp>
        <p:nvSpPr>
          <p:cNvPr id="280065" name="AutoShape 513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62750" y="2168525"/>
            <a:ext cx="2011363" cy="1044575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>
                <a:latin typeface="Calibri" pitchFamily="34" charset="0"/>
                <a:cs typeface="Calibri" pitchFamily="34" charset="0"/>
              </a:rPr>
              <a:t>2000</a:t>
            </a:r>
          </a:p>
        </p:txBody>
      </p:sp>
      <p:sp>
        <p:nvSpPr>
          <p:cNvPr id="280067" name="AutoShape 51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4375" y="3068638"/>
            <a:ext cx="2011363" cy="1044575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 dirty="0">
                <a:latin typeface="Calibri" pitchFamily="34" charset="0"/>
                <a:cs typeface="Calibri" pitchFamily="34" charset="0"/>
              </a:rPr>
              <a:t>3000</a:t>
            </a:r>
          </a:p>
        </p:txBody>
      </p:sp>
      <p:sp>
        <p:nvSpPr>
          <p:cNvPr id="280068" name="AutoShape 51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25738" y="3068638"/>
            <a:ext cx="2011362" cy="1044575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>
                <a:latin typeface="Calibri" pitchFamily="34" charset="0"/>
                <a:cs typeface="Calibri" pitchFamily="34" charset="0"/>
              </a:rPr>
              <a:t>3000</a:t>
            </a:r>
          </a:p>
        </p:txBody>
      </p:sp>
      <p:sp>
        <p:nvSpPr>
          <p:cNvPr id="280069" name="AutoShape 51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41863" y="3068638"/>
            <a:ext cx="2011362" cy="1044575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>
                <a:latin typeface="Calibri" pitchFamily="34" charset="0"/>
                <a:cs typeface="Calibri" pitchFamily="34" charset="0"/>
              </a:rPr>
              <a:t>3000</a:t>
            </a:r>
          </a:p>
        </p:txBody>
      </p:sp>
      <p:sp>
        <p:nvSpPr>
          <p:cNvPr id="280070" name="AutoShape 51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62750" y="3068638"/>
            <a:ext cx="2011363" cy="1044575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>
                <a:latin typeface="Calibri" pitchFamily="34" charset="0"/>
                <a:cs typeface="Calibri" pitchFamily="34" charset="0"/>
              </a:rPr>
              <a:t>3000</a:t>
            </a:r>
          </a:p>
        </p:txBody>
      </p:sp>
      <p:sp>
        <p:nvSpPr>
          <p:cNvPr id="280072" name="AutoShape 520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4375" y="3968750"/>
            <a:ext cx="2011363" cy="1044575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 dirty="0">
                <a:latin typeface="Calibri" pitchFamily="34" charset="0"/>
                <a:cs typeface="Calibri" pitchFamily="34" charset="0"/>
              </a:rPr>
              <a:t>4000</a:t>
            </a:r>
          </a:p>
        </p:txBody>
      </p:sp>
      <p:sp>
        <p:nvSpPr>
          <p:cNvPr id="280073" name="AutoShape 521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25738" y="3968750"/>
            <a:ext cx="2011362" cy="1044575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 dirty="0">
                <a:latin typeface="Calibri" pitchFamily="34" charset="0"/>
                <a:cs typeface="Calibri" pitchFamily="34" charset="0"/>
              </a:rPr>
              <a:t>4000</a:t>
            </a:r>
          </a:p>
        </p:txBody>
      </p:sp>
      <p:sp>
        <p:nvSpPr>
          <p:cNvPr id="280074" name="AutoShape 522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46625" y="3968750"/>
            <a:ext cx="2011363" cy="1044575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>
                <a:latin typeface="Calibri" pitchFamily="34" charset="0"/>
                <a:cs typeface="Calibri" pitchFamily="34" charset="0"/>
              </a:rPr>
              <a:t>4000</a:t>
            </a:r>
          </a:p>
        </p:txBody>
      </p:sp>
      <p:sp>
        <p:nvSpPr>
          <p:cNvPr id="280075" name="AutoShape 523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62750" y="3968750"/>
            <a:ext cx="2011363" cy="1044575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>
                <a:latin typeface="Calibri" pitchFamily="34" charset="0"/>
                <a:cs typeface="Calibri" pitchFamily="34" charset="0"/>
              </a:rPr>
              <a:t>4000</a:t>
            </a:r>
          </a:p>
        </p:txBody>
      </p:sp>
      <p:sp>
        <p:nvSpPr>
          <p:cNvPr id="280077" name="AutoShape 525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4375" y="4868863"/>
            <a:ext cx="2011363" cy="1044575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 dirty="0">
                <a:latin typeface="Calibri" pitchFamily="34" charset="0"/>
                <a:cs typeface="Calibri" pitchFamily="34" charset="0"/>
              </a:rPr>
              <a:t>5000</a:t>
            </a:r>
          </a:p>
        </p:txBody>
      </p:sp>
      <p:sp>
        <p:nvSpPr>
          <p:cNvPr id="280078" name="AutoShape 526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25738" y="4868863"/>
            <a:ext cx="2011362" cy="1044575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 dirty="0">
                <a:latin typeface="Calibri" pitchFamily="34" charset="0"/>
                <a:cs typeface="Calibri" pitchFamily="34" charset="0"/>
              </a:rPr>
              <a:t>5000</a:t>
            </a:r>
          </a:p>
        </p:txBody>
      </p:sp>
      <p:sp>
        <p:nvSpPr>
          <p:cNvPr id="280079" name="AutoShape 527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41863" y="4868863"/>
            <a:ext cx="2011362" cy="1044575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>
                <a:latin typeface="Calibri" pitchFamily="34" charset="0"/>
                <a:cs typeface="Calibri" pitchFamily="34" charset="0"/>
              </a:rPr>
              <a:t>5000</a:t>
            </a:r>
          </a:p>
        </p:txBody>
      </p:sp>
      <p:sp>
        <p:nvSpPr>
          <p:cNvPr id="280080" name="AutoShape 528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62750" y="4868863"/>
            <a:ext cx="2011363" cy="1044575"/>
          </a:xfrm>
          <a:prstGeom prst="actionButtonBlank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800" dirty="0">
                <a:latin typeface="Calibri" pitchFamily="34" charset="0"/>
                <a:cs typeface="Calibri" pitchFamily="34" charset="0"/>
              </a:rPr>
              <a:t>5000</a:t>
            </a:r>
          </a:p>
        </p:txBody>
      </p:sp>
      <p:sp>
        <p:nvSpPr>
          <p:cNvPr id="3094" name="AutoShape 5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24175" y="6086475"/>
            <a:ext cx="3160713" cy="488950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dirty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280082" name="AutoShape 5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4375" y="260350"/>
            <a:ext cx="2011363" cy="1044575"/>
          </a:xfrm>
          <a:prstGeom prst="actionButtonBlank">
            <a:avLst/>
          </a:prstGeom>
          <a:solidFill>
            <a:schemeClr val="bg2">
              <a:lumMod val="5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Názvosloví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0083" name="AutoShape 53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30500" y="260350"/>
            <a:ext cx="2011363" cy="1044575"/>
          </a:xfrm>
          <a:prstGeom prst="actionButtonBlank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Výskyt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0084" name="AutoShape 53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46625" y="260350"/>
            <a:ext cx="2011363" cy="1044575"/>
          </a:xfrm>
          <a:prstGeom prst="actionButtonBlank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Vlastnosti</a:t>
            </a:r>
          </a:p>
        </p:txBody>
      </p:sp>
      <p:sp>
        <p:nvSpPr>
          <p:cNvPr id="280085" name="AutoShape 53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57988" y="260350"/>
            <a:ext cx="2011362" cy="1044575"/>
          </a:xfrm>
          <a:prstGeom prst="actionButtonBlank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Využití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0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800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800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800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5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80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2800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800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800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5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800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280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80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800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5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800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280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80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80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800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2800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2800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800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800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2800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2800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2800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800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2800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800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2800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800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800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800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800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800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2800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2800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800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800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2800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2800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2800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800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2800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2800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2800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800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2800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2800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2800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800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2800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2800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2800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800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2800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2800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2800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3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80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280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280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2800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80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2000" fill="hold"/>
                                        <p:tgtEl>
                                          <p:spTgt spid="2800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2800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2800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80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280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280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2800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7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80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2000" fill="hold"/>
                                        <p:tgtEl>
                                          <p:spTgt spid="280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280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2800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80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2800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2800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2800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80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2000" fill="hold"/>
                                        <p:tgtEl>
                                          <p:spTgt spid="2800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2800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2800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80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800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2000" fill="hold"/>
                                        <p:tgtEl>
                                          <p:spTgt spid="2800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2800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2800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82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280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2000" fill="hold"/>
                                        <p:tgtEl>
                                          <p:spTgt spid="2800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2800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2000" fill="hold"/>
                                        <p:tgtEl>
                                          <p:spTgt spid="2800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83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280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2000" fill="hold"/>
                                        <p:tgtEl>
                                          <p:spTgt spid="2800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2800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2800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84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280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2000" fill="hold"/>
                                        <p:tgtEl>
                                          <p:spTgt spid="2800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68" dur="2000" fill="hold"/>
                                        <p:tgtEl>
                                          <p:spTgt spid="2800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2800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85"/>
                  </p:tgtEl>
                </p:cond>
              </p:nextCondLst>
            </p:seq>
          </p:childTnLst>
        </p:cTn>
      </p:par>
    </p:tnLst>
    <p:bldLst>
      <p:bldP spid="280051" grpId="0" animBg="1"/>
      <p:bldP spid="280058" grpId="0" animBg="1"/>
      <p:bldP spid="280059" grpId="0" animBg="1"/>
      <p:bldP spid="280060" grpId="0" animBg="1"/>
      <p:bldP spid="280062" grpId="0" animBg="1"/>
      <p:bldP spid="280063" grpId="0" animBg="1"/>
      <p:bldP spid="280064" grpId="0" animBg="1"/>
      <p:bldP spid="280065" grpId="0" animBg="1"/>
      <p:bldP spid="280067" grpId="0" animBg="1"/>
      <p:bldP spid="280068" grpId="0" animBg="1"/>
      <p:bldP spid="280069" grpId="0" animBg="1"/>
      <p:bldP spid="280070" grpId="0" animBg="1"/>
      <p:bldP spid="280072" grpId="0" animBg="1"/>
      <p:bldP spid="280073" grpId="0" animBg="1"/>
      <p:bldP spid="280074" grpId="0" animBg="1"/>
      <p:bldP spid="280075" grpId="0" animBg="1"/>
      <p:bldP spid="280077" grpId="0" animBg="1"/>
      <p:bldP spid="280078" grpId="0" animBg="1"/>
      <p:bldP spid="280079" grpId="0" animBg="1"/>
      <p:bldP spid="280080" grpId="0" animBg="1"/>
      <p:bldP spid="280082" grpId="0" animBg="1"/>
      <p:bldP spid="280083" grpId="0" animBg="1"/>
      <p:bldP spid="280084" grpId="0" animBg="1"/>
      <p:bldP spid="28008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/>
              <a:t>Hrací pole</a:t>
            </a:r>
          </a:p>
        </p:txBody>
      </p:sp>
      <p:sp>
        <p:nvSpPr>
          <p:cNvPr id="4099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250825" y="547688"/>
            <a:ext cx="86423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Názvosloví 1000</a:t>
            </a:r>
            <a:endParaRPr lang="cs-CZ" sz="3600" dirty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Hydroxylová skupina –OH je charakteristická pro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66825" y="2422525"/>
            <a:ext cx="5824538" cy="576263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halogenderiváty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66825" y="3386138"/>
            <a:ext cx="5824538" cy="576262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alkoholy a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fenoly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66825" y="4351338"/>
            <a:ext cx="5832475" cy="576262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aldehydy a ketony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45376" y="3409950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46962" y="5440362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45375" y="2319337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66825" y="5416550"/>
            <a:ext cx="5832475" cy="576263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organické kyseliny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46962" y="4375150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50825" y="547688"/>
            <a:ext cx="86423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Názvosloví 2000 </a:t>
            </a:r>
            <a:endParaRPr lang="cs-CZ" sz="3600" dirty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Skupina –COOH se nazývá: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2076450"/>
            <a:ext cx="5824537" cy="576263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karbonylová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3040063"/>
            <a:ext cx="5824537" cy="576262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hydroxylová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4005263"/>
            <a:ext cx="5832475" cy="576262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karboxylová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9026" y="3967162"/>
            <a:ext cx="755649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9025" y="1911350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9025" y="293687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5070475"/>
            <a:ext cx="5832475" cy="576263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aminoskupina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9025" y="503237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50825" y="547688"/>
            <a:ext cx="86423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Názvosloví 3000 </a:t>
            </a:r>
            <a:endParaRPr lang="cs-CZ" sz="3600" dirty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CH</a:t>
            </a:r>
            <a:r>
              <a:rPr lang="cs-CZ" sz="2400" baseline="-25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COOH je vzorec: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2333625"/>
            <a:ext cx="5824537" cy="576263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kyseliny mravenčí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3297238"/>
            <a:ext cx="5824537" cy="576262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acetaldehydu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4262438"/>
            <a:ext cx="5832475" cy="576262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formaldehydu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9026" y="5291137"/>
            <a:ext cx="755649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9025" y="216852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9025" y="3194050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5327650"/>
            <a:ext cx="5832475" cy="576263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kyseliny octové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9025" y="4286250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50825" y="547688"/>
            <a:ext cx="86423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Názvosloví 4000 </a:t>
            </a:r>
            <a:endParaRPr lang="cs-CZ" sz="3600" dirty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Které prvky obsahují freony?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2422525"/>
            <a:ext cx="5824537" cy="576263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C, H, F, Cl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3386138"/>
            <a:ext cx="5824537" cy="576262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C, H, F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4351338"/>
            <a:ext cx="5832475" cy="576262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C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, H, N, O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9026" y="2244725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9025" y="535622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9025" y="3282950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5416550"/>
            <a:ext cx="5832475" cy="576263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C, H, N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9025" y="4375150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 dirty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50825" y="547688"/>
            <a:ext cx="86423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6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Názvosloví 5000 </a:t>
            </a:r>
            <a:endParaRPr lang="cs-CZ" sz="3600" dirty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Jak se také nazývá anilin?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66825" y="2551113"/>
            <a:ext cx="5824538" cy="576262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nitrobenzen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66825" y="3514725"/>
            <a:ext cx="5824538" cy="576263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aminobenzen</a:t>
            </a:r>
            <a:endParaRPr lang="cs-CZ" sz="2400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66825" y="4479925"/>
            <a:ext cx="5832475" cy="576263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trinitrotoluen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46963" y="3476625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46962" y="5484812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46962" y="2513012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66825" y="5545138"/>
            <a:ext cx="5832475" cy="576262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fenol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46962" y="4503737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4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>
                <a:latin typeface="Calibri" pitchFamily="34" charset="0"/>
                <a:cs typeface="Calibri" pitchFamily="34" charset="0"/>
              </a:rPr>
              <a:t>Hrací pole</a:t>
            </a:r>
          </a:p>
        </p:txBody>
      </p:sp>
      <p:sp>
        <p:nvSpPr>
          <p:cNvPr id="9252" name="Rectangle 24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Výskyt </a:t>
            </a:r>
            <a:r>
              <a:rPr lang="cs-CZ" sz="36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1000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Která organická kyselina je obsažena v kopřivě?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2165350"/>
            <a:ext cx="5824538" cy="576263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a)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octová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3128963"/>
            <a:ext cx="5824538" cy="576262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b)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mravenčí</a:t>
            </a:r>
            <a:endParaRPr lang="cs-CZ" sz="24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4094163"/>
            <a:ext cx="5832475" cy="576262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c)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máselná</a:t>
            </a:r>
            <a:endParaRPr lang="cs-CZ" sz="24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3152775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183187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06216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5159375"/>
            <a:ext cx="5832475" cy="576263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Calibri" pitchFamily="34" charset="0"/>
                <a:cs typeface="Calibri" pitchFamily="34" charset="0"/>
              </a:rPr>
              <a:t>d)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šťavelová</a:t>
            </a:r>
            <a:endParaRPr lang="cs-CZ" sz="24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11797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644</Words>
  <Application>Microsoft Office PowerPoint</Application>
  <PresentationFormat>Předvádění na obrazovce (4:3)</PresentationFormat>
  <Paragraphs>210</Paragraphs>
  <Slides>24</Slides>
  <Notes>23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Shluk</vt:lpstr>
      <vt:lpstr>Snímek 1</vt:lpstr>
      <vt:lpstr>Anotace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2012-09-10T19:16:30Z</dcterms:created>
  <dcterms:modified xsi:type="dcterms:W3CDTF">2013-06-10T09:28:53Z</dcterms:modified>
</cp:coreProperties>
</file>