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307" r:id="rId3"/>
    <p:sldId id="296" r:id="rId4"/>
    <p:sldId id="257" r:id="rId5"/>
    <p:sldId id="258" r:id="rId6"/>
    <p:sldId id="261" r:id="rId7"/>
    <p:sldId id="298" r:id="rId8"/>
    <p:sldId id="297" r:id="rId9"/>
    <p:sldId id="299" r:id="rId10"/>
    <p:sldId id="305" r:id="rId11"/>
    <p:sldId id="280" r:id="rId12"/>
    <p:sldId id="300" r:id="rId13"/>
    <p:sldId id="301" r:id="rId14"/>
    <p:sldId id="302" r:id="rId15"/>
    <p:sldId id="281" r:id="rId16"/>
    <p:sldId id="288" r:id="rId17"/>
    <p:sldId id="290" r:id="rId18"/>
    <p:sldId id="303" r:id="rId19"/>
    <p:sldId id="292" r:id="rId20"/>
    <p:sldId id="304" r:id="rId21"/>
    <p:sldId id="271" r:id="rId22"/>
    <p:sldId id="273" r:id="rId23"/>
    <p:sldId id="275" r:id="rId24"/>
    <p:sldId id="277" r:id="rId25"/>
    <p:sldId id="30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0F12-8D7B-47E0-9BA5-A410E3103C74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9720-A1B2-451C-96B5-FC1EE89B5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9720-A1B2-451C-96B5-FC1EE89B58C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/>
              <a:t>Výroba piva</a:t>
            </a:r>
            <a:endParaRPr lang="cs-CZ" sz="6000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416824" cy="4248472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chemeClr val="bg1"/>
                </a:solidFill>
              </a:rPr>
              <a:t>Výroba piva</a:t>
            </a:r>
          </a:p>
          <a:p>
            <a:endParaRPr lang="cs-CZ" sz="1800" b="1" dirty="0" smtClean="0">
              <a:solidFill>
                <a:schemeClr val="bg1"/>
              </a:solidFill>
            </a:endParaRPr>
          </a:p>
          <a:p>
            <a:endParaRPr lang="cs-CZ" sz="1800" b="1" dirty="0" smtClean="0">
              <a:solidFill>
                <a:schemeClr val="bg1"/>
              </a:solidFill>
            </a:endParaRPr>
          </a:p>
          <a:p>
            <a:r>
              <a:rPr lang="cs-CZ" sz="1800" dirty="0" smtClean="0">
                <a:solidFill>
                  <a:schemeClr val="bg1"/>
                </a:solidFill>
              </a:rPr>
              <a:t>Mgr. Ivana Blažíčková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Základní škola a Mateřská škola Nymburk, </a:t>
            </a:r>
            <a:r>
              <a:rPr lang="cs-CZ" sz="1800" dirty="0" err="1" smtClean="0">
                <a:solidFill>
                  <a:schemeClr val="bg1"/>
                </a:solidFill>
              </a:rPr>
              <a:t>Tyršova</a:t>
            </a:r>
            <a:r>
              <a:rPr lang="cs-CZ" sz="1800" dirty="0" smtClean="0">
                <a:solidFill>
                  <a:schemeClr val="bg1"/>
                </a:solidFill>
              </a:rPr>
              <a:t> 446</a:t>
            </a:r>
          </a:p>
          <a:p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EU-ICT-Ch-9-01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1"/>
            <a:ext cx="6624736" cy="16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Vlastní výroba piva</a:t>
            </a:r>
            <a:endParaRPr lang="cs-CZ" dirty="0"/>
          </a:p>
        </p:txBody>
      </p:sp>
      <p:pic>
        <p:nvPicPr>
          <p:cNvPr id="53252" name="Picture 4" descr="http://www.joesgaragebeer.cz/soubory/vyroba_p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6610831" cy="468052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979712" y="6427113"/>
            <a:ext cx="64087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Kolibahotel.cz. http://www.kolibahotel.cz/download/hi-vyroba-piva.jpg (accessed March 09, 2011).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1. Mletí sladu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cs-CZ" dirty="0" smtClean="0"/>
              <a:t>Probíhá na tzv. šrotovníku těsně před vařením piva</a:t>
            </a:r>
          </a:p>
          <a:p>
            <a:endParaRPr lang="cs-CZ" dirty="0"/>
          </a:p>
        </p:txBody>
      </p:sp>
      <p:pic>
        <p:nvPicPr>
          <p:cNvPr id="38914" name="Picture 2" descr="http://www.homebrewing.cz/data/images/slad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4286250" cy="33528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660232" y="602128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Ivana Blažíčková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</a:t>
            </a:r>
            <a:r>
              <a:rPr lang="cs-CZ" b="1" dirty="0" smtClean="0"/>
              <a:t>. </a:t>
            </a:r>
            <a:r>
              <a:rPr lang="cs-CZ" dirty="0" smtClean="0"/>
              <a:t>Vystírání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cs-CZ" dirty="0" smtClean="0"/>
              <a:t>Míchání sladu s vodou</a:t>
            </a:r>
          </a:p>
          <a:p>
            <a:r>
              <a:rPr lang="cs-CZ" dirty="0" smtClean="0"/>
              <a:t>Vystírací káď</a:t>
            </a:r>
          </a:p>
          <a:p>
            <a:r>
              <a:rPr lang="cs-CZ" dirty="0" smtClean="0"/>
              <a:t>Probíhá při teplotě 52 °C</a:t>
            </a:r>
          </a:p>
          <a:p>
            <a:endParaRPr lang="cs-CZ" dirty="0"/>
          </a:p>
        </p:txBody>
      </p:sp>
      <p:pic>
        <p:nvPicPr>
          <p:cNvPr id="50178" name="Picture 2" descr="cimg2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672408" cy="275291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452320" y="630932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Ivana Blažíčková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</a:t>
            </a:r>
            <a:r>
              <a:rPr lang="cs-CZ" b="1" dirty="0" smtClean="0"/>
              <a:t>. </a:t>
            </a:r>
            <a:r>
              <a:rPr lang="cs-CZ" dirty="0" smtClean="0"/>
              <a:t>Rmutování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cs-CZ" dirty="0" smtClean="0"/>
              <a:t>Enzymy ve sladu štěpí složité polysacharidy na jednoduché cukry – maltózu a glukózu</a:t>
            </a:r>
          </a:p>
          <a:p>
            <a:r>
              <a:rPr lang="cs-CZ" dirty="0" smtClean="0"/>
              <a:t>Při 63 °C a 72 °C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9154" name="Picture 2" descr="http://projektysipvz.gytool.cz/ProjektySIPVZ/Obrazky/Chemie/pivo/rm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01008"/>
            <a:ext cx="4305300" cy="28575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020272" y="609329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4</a:t>
            </a:r>
            <a:r>
              <a:rPr lang="cs-CZ" b="1" dirty="0" smtClean="0"/>
              <a:t>. </a:t>
            </a:r>
            <a:r>
              <a:rPr lang="cs-CZ" dirty="0" smtClean="0"/>
              <a:t>Scezování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cs-CZ" dirty="0" smtClean="0"/>
              <a:t>Oddělení kapalného podílu – sladiny od pevného podílu – sladového mláta</a:t>
            </a:r>
          </a:p>
          <a:p>
            <a:r>
              <a:rPr lang="cs-CZ" dirty="0" smtClean="0"/>
              <a:t>63 °C a 72 °C</a:t>
            </a:r>
          </a:p>
          <a:p>
            <a:r>
              <a:rPr lang="cs-CZ" dirty="0" smtClean="0"/>
              <a:t>Vystírací káď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Mláto – </a:t>
            </a:r>
          </a:p>
          <a:p>
            <a:pPr>
              <a:buNone/>
            </a:pPr>
            <a:r>
              <a:rPr lang="cs-CZ" dirty="0" smtClean="0"/>
              <a:t>	krmivo pro dobytek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8130" name="Picture 2" descr="http://projektysipvz.gytool.cz/ProjektySIPVZ/Obrazky/Chemie/pivo/scezovaci_k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305300" cy="28575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452320" y="609329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r>
              <a:rPr lang="cs-CZ" b="1" dirty="0" smtClean="0"/>
              <a:t>. Vaření piva - mladiny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Povaření sladiny s chmelem – 120 min</a:t>
            </a:r>
          </a:p>
          <a:p>
            <a:r>
              <a:rPr lang="cs-CZ" dirty="0" smtClean="0"/>
              <a:t>Mladinová pánev</a:t>
            </a:r>
          </a:p>
          <a:p>
            <a:r>
              <a:rPr lang="cs-CZ" dirty="0" smtClean="0"/>
              <a:t>Do roztoku přecházejí hořké látky z chmele</a:t>
            </a:r>
          </a:p>
          <a:p>
            <a:r>
              <a:rPr lang="cs-CZ" dirty="0" smtClean="0"/>
              <a:t>Mladina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7890" name="Picture 2" descr="cimg2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642"/>
            <a:ext cx="3888432" cy="29148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732240" y="616530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6. Chlazení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ladina se chladí v jednostupňovém deskovém chladiči na zákvasnou teplotu 8 °C</a:t>
            </a:r>
            <a:endParaRPr lang="cs-CZ" dirty="0"/>
          </a:p>
        </p:txBody>
      </p:sp>
      <p:pic>
        <p:nvPicPr>
          <p:cNvPr id="29698" name="Picture 2" descr="http://projektysipvz.gytool.cz/ProjektySIPVZ/Obrazky/Chemie/pivo/chlazeni_mlad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2976"/>
            <a:ext cx="5040560" cy="334550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020272" y="623731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7. Kvašení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Spilka - otevřené kvasné kádě</a:t>
            </a:r>
          </a:p>
          <a:p>
            <a:r>
              <a:rPr lang="cs-CZ" dirty="0" smtClean="0"/>
              <a:t>Do mladiny se přidají čisté pivovarské kvasnice</a:t>
            </a:r>
          </a:p>
          <a:p>
            <a:r>
              <a:rPr lang="cs-CZ" dirty="0" smtClean="0"/>
              <a:t>Kvašením přeměňují cukry na alkohol a oxid uhličitý</a:t>
            </a:r>
          </a:p>
          <a:p>
            <a:r>
              <a:rPr lang="cs-CZ" dirty="0" smtClean="0"/>
              <a:t>Hlavní kvašení trvá 7 dní, u speciálů 7 – 14 dní</a:t>
            </a:r>
          </a:p>
          <a:p>
            <a:r>
              <a:rPr lang="cs-CZ" smtClean="0"/>
              <a:t>Ke </a:t>
            </a:r>
            <a:r>
              <a:rPr lang="cs-CZ" dirty="0" smtClean="0"/>
              <a:t>konci se kvasnice usadí ke dnu a mohou se po vyprání čistou vodou použít na další várku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7. Kvašení - spilka</a:t>
            </a:r>
            <a:endParaRPr lang="cs-CZ" dirty="0"/>
          </a:p>
        </p:txBody>
      </p:sp>
      <p:pic>
        <p:nvPicPr>
          <p:cNvPr id="9218" name="Picture 2" descr="cimg2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480720" cy="485808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092280" y="623731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8</a:t>
            </a:r>
            <a:r>
              <a:rPr lang="cs-CZ" b="1" dirty="0" smtClean="0"/>
              <a:t>. Ležácký sklep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Zachlazení, odčerpání sedlých kvasnic, sudování do ležáckého sklepa</a:t>
            </a:r>
          </a:p>
          <a:p>
            <a:r>
              <a:rPr lang="cs-CZ" dirty="0" smtClean="0"/>
              <a:t>Uzavřené tanky</a:t>
            </a:r>
          </a:p>
          <a:p>
            <a:r>
              <a:rPr lang="cs-CZ" dirty="0" smtClean="0"/>
              <a:t>Teplota </a:t>
            </a:r>
            <a:r>
              <a:rPr lang="cs-CZ" smtClean="0"/>
              <a:t>do 2 °</a:t>
            </a:r>
            <a:r>
              <a:rPr lang="cs-CZ" dirty="0" smtClean="0"/>
              <a:t>C</a:t>
            </a:r>
          </a:p>
          <a:p>
            <a:r>
              <a:rPr lang="cs-CZ" dirty="0" smtClean="0"/>
              <a:t>Dozrávání piva </a:t>
            </a:r>
          </a:p>
          <a:p>
            <a:r>
              <a:rPr lang="cs-CZ" dirty="0" smtClean="0"/>
              <a:t>Sycení přirozeně vznikajícím oxidem uhličitým</a:t>
            </a:r>
          </a:p>
          <a:p>
            <a:r>
              <a:rPr lang="cs-CZ" dirty="0" smtClean="0"/>
              <a:t>Výčepní piva leží přibližně 20 dnů, ležáky</a:t>
            </a:r>
            <a:br>
              <a:rPr lang="cs-CZ" dirty="0" smtClean="0"/>
            </a:br>
            <a:r>
              <a:rPr lang="cs-CZ" dirty="0" smtClean="0"/>
              <a:t>a speciální piva až 60 dnů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Anotace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600" dirty="0" smtClean="0"/>
          </a:p>
          <a:p>
            <a:r>
              <a:rPr lang="cs-CZ" sz="2000" dirty="0" smtClean="0"/>
              <a:t>Vzdělávací oblast: Člověk a příroda</a:t>
            </a:r>
          </a:p>
          <a:p>
            <a:r>
              <a:rPr lang="cs-CZ" sz="2000" dirty="0" smtClean="0"/>
              <a:t>Předmět: Chemie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Ročník: 9.</a:t>
            </a:r>
          </a:p>
          <a:p>
            <a:r>
              <a:rPr lang="cs-CZ" sz="2000" dirty="0" smtClean="0"/>
              <a:t>Tematický okruh: Anorganické a organické látky kolem nás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/>
              <a:t>Vytvořeno: březen 2011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chemeClr val="tx1"/>
                </a:solidFill>
              </a:rPr>
              <a:t>Žáci se seznamují s principem a fázemi výroby piva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75856" y="6578600"/>
            <a:ext cx="2133600" cy="279400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403648" y="3429000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8</a:t>
            </a:r>
            <a:r>
              <a:rPr lang="cs-CZ" b="1" dirty="0" smtClean="0"/>
              <a:t>. Ležácký sklep</a:t>
            </a:r>
            <a:endParaRPr lang="cs-CZ" dirty="0"/>
          </a:p>
        </p:txBody>
      </p:sp>
      <p:pic>
        <p:nvPicPr>
          <p:cNvPr id="52226" name="Picture 2" descr="cimg2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524250" cy="4705351"/>
          </a:xfrm>
          <a:prstGeom prst="rect">
            <a:avLst/>
          </a:prstGeom>
          <a:noFill/>
        </p:spPr>
      </p:pic>
      <p:pic>
        <p:nvPicPr>
          <p:cNvPr id="52228" name="Picture 4" descr="cimg2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524250" cy="470535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092280" y="616530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3808" y="616530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9. Filtrace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Hotové pivo se čerpá na </a:t>
            </a:r>
            <a:r>
              <a:rPr lang="cs-CZ" dirty="0" smtClean="0"/>
              <a:t>filtr</a:t>
            </a:r>
          </a:p>
          <a:p>
            <a:r>
              <a:rPr lang="cs-CZ" dirty="0" smtClean="0"/>
              <a:t>Filtrací </a:t>
            </a:r>
            <a:r>
              <a:rPr lang="cs-CZ" dirty="0"/>
              <a:t>se z piva odstraní zbylé kvasinky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chladové zákaly</a:t>
            </a:r>
            <a:r>
              <a:rPr lang="cs-CZ" dirty="0" smtClean="0"/>
              <a:t>, </a:t>
            </a:r>
            <a:r>
              <a:rPr lang="cs-CZ" dirty="0"/>
              <a:t>získá </a:t>
            </a:r>
            <a:r>
              <a:rPr lang="cs-CZ" dirty="0" smtClean="0"/>
              <a:t>jiskru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3554" name="Picture 2" descr="http://www.pivovarklaster.cz/_images/filt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4032448" cy="302433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308304" y="623731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10. </a:t>
            </a:r>
            <a:r>
              <a:rPr lang="cs-CZ" b="1" dirty="0" err="1" smtClean="0"/>
              <a:t>Přetlačné</a:t>
            </a:r>
            <a:r>
              <a:rPr lang="cs-CZ" b="1" dirty="0" smtClean="0"/>
              <a:t> </a:t>
            </a:r>
            <a:r>
              <a:rPr lang="cs-CZ" b="1" dirty="0"/>
              <a:t>tanky</a:t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Uchování </a:t>
            </a:r>
            <a:r>
              <a:rPr lang="cs-CZ" dirty="0"/>
              <a:t>filtrovaného piva do doby než dojde </a:t>
            </a:r>
            <a:r>
              <a:rPr lang="cs-CZ" dirty="0" smtClean="0"/>
              <a:t>k jeho stáčení</a:t>
            </a:r>
            <a:endParaRPr lang="cs-CZ" dirty="0"/>
          </a:p>
          <a:p>
            <a:endParaRPr lang="cs-CZ" dirty="0"/>
          </a:p>
        </p:txBody>
      </p:sp>
      <p:pic>
        <p:nvPicPr>
          <p:cNvPr id="21506" name="Picture 2" descr="http://www.kozel.cz/images/page_main/kozlici/vyroba/filtrace%20V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5037820" cy="331236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236296" y="609329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11. Stáčení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Pivo se stáčí do sudů, lahví nebo plechovek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146" name="Picture 2" descr="File:Cantillon beer bottl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5976664" cy="398195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037512" y="5373216"/>
            <a:ext cx="1998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Wikimedia.org. http://commons.wikimedia.org/wiki/File:Cantillon_beer_bottling.png?uselang=cs (accessed March 09, 2011).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12. Expedice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Pivo se expeduje </a:t>
            </a:r>
            <a:r>
              <a:rPr lang="cs-CZ" dirty="0"/>
              <a:t>k </a:t>
            </a:r>
            <a:r>
              <a:rPr lang="cs-CZ" dirty="0" smtClean="0"/>
              <a:t>odběratelům </a:t>
            </a:r>
            <a:r>
              <a:rPr lang="cs-CZ" dirty="0"/>
              <a:t>do České republiky a do </a:t>
            </a:r>
            <a:r>
              <a:rPr lang="cs-CZ" dirty="0" smtClean="0"/>
              <a:t>zahraničí</a:t>
            </a:r>
            <a:endParaRPr lang="cs-CZ" dirty="0"/>
          </a:p>
          <a:p>
            <a:endParaRPr lang="cs-CZ" dirty="0"/>
          </a:p>
        </p:txBody>
      </p:sp>
      <p:pic>
        <p:nvPicPr>
          <p:cNvPr id="5126" name="Picture 6" descr="File:Bakalář (pivo) (380668314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4896544" cy="367240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868144" y="5805264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Wikimedia.org. http://commons.wikimedia.org/wiki/File:Bakal%C3%A1%C5%99_(pivo)_(3806683149).jpg?uselang=cs (accessed March 09, 2011).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textů: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Wikipedia</a:t>
            </a:r>
            <a:r>
              <a:rPr lang="cs-CZ" sz="2400" dirty="0" smtClean="0"/>
              <a:t>. http://cs.wikipedia.org/wiki/V%C3%BDroba_piva (</a:t>
            </a:r>
            <a:r>
              <a:rPr lang="cs-CZ" sz="2400" dirty="0" err="1" smtClean="0"/>
              <a:t>accessed</a:t>
            </a:r>
            <a:r>
              <a:rPr lang="cs-CZ" sz="2400" dirty="0" smtClean="0"/>
              <a:t> </a:t>
            </a:r>
            <a:r>
              <a:rPr lang="cs-CZ" sz="2400" dirty="0" err="1" smtClean="0"/>
              <a:t>Feb</a:t>
            </a:r>
            <a:r>
              <a:rPr lang="cs-CZ" sz="2400" dirty="0" smtClean="0"/>
              <a:t> 13, 2011).</a:t>
            </a:r>
          </a:p>
          <a:p>
            <a:endParaRPr lang="cs-CZ" sz="2400" dirty="0" smtClean="0"/>
          </a:p>
          <a:p>
            <a:r>
              <a:rPr lang="cs-CZ" sz="2400" dirty="0" smtClean="0"/>
              <a:t>Vlastní texty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0AD00">
                    <a:satMod val="150000"/>
                  </a:srgbClr>
                </a:solidFill>
              </a:rPr>
              <a:t>Princip výroby piva</a:t>
            </a:r>
            <a:endParaRPr lang="cs-CZ" sz="6000" dirty="0"/>
          </a:p>
        </p:txBody>
      </p:sp>
      <p:sp>
        <p:nvSpPr>
          <p:cNvPr id="6" name="Nadpis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5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5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sz="5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352928" cy="4724400"/>
          </a:xfrm>
        </p:spPr>
        <p:txBody>
          <a:bodyPr/>
          <a:lstStyle/>
          <a:p>
            <a:r>
              <a:rPr lang="cs-CZ" dirty="0" smtClean="0"/>
              <a:t>Štěpení polysacharidů z obilných zrn na jednoduché cukry, které jsou zkvasitelné</a:t>
            </a:r>
          </a:p>
          <a:p>
            <a:r>
              <a:rPr lang="cs-CZ" dirty="0" smtClean="0"/>
              <a:t>Zkvašení jednoduchých cukrů pomocí mikroorganismů – kvasinek</a:t>
            </a:r>
          </a:p>
          <a:p>
            <a:r>
              <a:rPr lang="cs-CZ" dirty="0" smtClean="0"/>
              <a:t>Kvašením vzniká </a:t>
            </a:r>
            <a:r>
              <a:rPr lang="cs-CZ" dirty="0" err="1" smtClean="0"/>
              <a:t>ethanol</a:t>
            </a:r>
            <a:r>
              <a:rPr lang="cs-CZ" dirty="0" smtClean="0"/>
              <a:t> a oxid uhličitý</a:t>
            </a:r>
            <a:endParaRPr lang="cs-CZ" dirty="0"/>
          </a:p>
        </p:txBody>
      </p:sp>
      <p:pic>
        <p:nvPicPr>
          <p:cNvPr id="45058" name="Picture 2" descr="http://blog.idnes.cz/blog/7745/90301/Ethanol-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149080"/>
            <a:ext cx="3528392" cy="2115791"/>
          </a:xfrm>
          <a:prstGeom prst="rect">
            <a:avLst/>
          </a:prstGeom>
          <a:noFill/>
        </p:spPr>
      </p:pic>
      <p:pic>
        <p:nvPicPr>
          <p:cNvPr id="25602" name="Picture 2" descr="cimg2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2088232" cy="278807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732240" y="645333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Hlavní suroviny</a:t>
            </a:r>
            <a:endParaRPr lang="cs-CZ" sz="6000" dirty="0"/>
          </a:p>
        </p:txBody>
      </p:sp>
      <p:sp>
        <p:nvSpPr>
          <p:cNvPr id="6" name="Nadpis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5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5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sz="5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6" name="Picture 2" descr="Výroba piva - Příjem sla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678922" cy="1857388"/>
          </a:xfrm>
          <a:prstGeom prst="rect">
            <a:avLst/>
          </a:prstGeom>
          <a:noFill/>
        </p:spPr>
      </p:pic>
      <p:pic>
        <p:nvPicPr>
          <p:cNvPr id="10" name="Zástupný symbol pro obsah 10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Zástupný symbol pro obrázek 6" descr="chmel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728" y="4000504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092280" y="47971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1800" y="623731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07704" y="342900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300" dirty="0" smtClean="0"/>
              <a:t>Voda </a:t>
            </a:r>
            <a:r>
              <a:rPr lang="cs-CZ" dirty="0" smtClean="0"/>
              <a:t>– </a:t>
            </a:r>
            <a:r>
              <a:rPr lang="cs-CZ" sz="3100" dirty="0" smtClean="0"/>
              <a:t>neustále laboratorně kontrolována</a:t>
            </a:r>
            <a:endParaRPr lang="cs-CZ" sz="3100" dirty="0"/>
          </a:p>
        </p:txBody>
      </p:sp>
      <p:pic>
        <p:nvPicPr>
          <p:cNvPr id="11" name="Zástupný symbol pro obsah 1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1916832"/>
            <a:ext cx="62646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092280" y="602128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Slad </a:t>
            </a:r>
            <a:r>
              <a:rPr lang="cs-CZ" dirty="0" smtClean="0"/>
              <a:t>–</a:t>
            </a:r>
            <a:r>
              <a:rPr lang="cs-CZ" sz="5400" dirty="0" smtClean="0"/>
              <a:t> </a:t>
            </a:r>
            <a:r>
              <a:rPr lang="cs-CZ" sz="3200" dirty="0" smtClean="0"/>
              <a:t>nejčastěji z ječmene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Vyrobený naklíčením obilných zrn a usušením</a:t>
            </a:r>
          </a:p>
          <a:p>
            <a:r>
              <a:rPr lang="cs-CZ" dirty="0" smtClean="0"/>
              <a:t>Ve sladovně</a:t>
            </a:r>
            <a:endParaRPr lang="cs-CZ" dirty="0"/>
          </a:p>
        </p:txBody>
      </p:sp>
      <p:pic>
        <p:nvPicPr>
          <p:cNvPr id="8" name="Picture 4" descr="http://www.talkingalcohol.com/czech/images/pictures/pic_makingbeer_barley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2636912"/>
            <a:ext cx="3700214" cy="370021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596336" y="602128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File:Barley 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475989" cy="3356992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95536" y="6427113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Wikimedia.org. http://commons.wikimedia.org/wiki/File:Barley_07.jpg?uselang=cs (accessed March 09, 2011).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Chmel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Konzervace piva</a:t>
            </a:r>
          </a:p>
          <a:p>
            <a:r>
              <a:rPr lang="cs-CZ" dirty="0" smtClean="0"/>
              <a:t>Hořká chuť</a:t>
            </a:r>
            <a:endParaRPr lang="cs-CZ" dirty="0"/>
          </a:p>
        </p:txBody>
      </p:sp>
      <p:pic>
        <p:nvPicPr>
          <p:cNvPr id="1026" name="Picture 2" descr="http://www.hoppsy.com/wp-content/uploads/2008/12/hop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2708920"/>
            <a:ext cx="5088564" cy="381642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39552" y="5949280"/>
            <a:ext cx="31683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Wikimedia.org. http://commons.wikimedia.org/wiki/File:Humulus_lupulus.jpg?uselang=cs (accessed March 09, 2011).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Koření </a:t>
            </a:r>
            <a:r>
              <a:rPr lang="cs-CZ" dirty="0" smtClean="0"/>
              <a:t>– </a:t>
            </a:r>
            <a:r>
              <a:rPr lang="cs-CZ" sz="3200" dirty="0" smtClean="0"/>
              <a:t>není nutné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Koriandr</a:t>
            </a:r>
          </a:p>
          <a:p>
            <a:r>
              <a:rPr lang="cs-CZ" dirty="0" smtClean="0"/>
              <a:t>Zázvor</a:t>
            </a:r>
          </a:p>
          <a:p>
            <a:r>
              <a:rPr lang="cs-CZ" dirty="0" smtClean="0"/>
              <a:t>Např. belgická piva</a:t>
            </a:r>
            <a:endParaRPr lang="cs-CZ" dirty="0"/>
          </a:p>
        </p:txBody>
      </p:sp>
      <p:pic>
        <p:nvPicPr>
          <p:cNvPr id="21506" name="Picture 2" descr="http://upload.wikimedia.org/wikipedia/commons/f/f7/Ging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3459116" cy="216024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115616" y="5805264"/>
            <a:ext cx="41044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Wikimedia.org. http://upload.wikimedia.org/wikipedia/commons/f/f7/Gingembre.jpg (accessed March 09, 2011).</a:t>
            </a:r>
            <a:endParaRPr lang="cs-CZ" sz="1100" dirty="0"/>
          </a:p>
        </p:txBody>
      </p:sp>
      <p:pic>
        <p:nvPicPr>
          <p:cNvPr id="21508" name="Picture 4" descr="File:Sa-cilantro s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384376" cy="2254841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220072" y="4221088"/>
            <a:ext cx="36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Wikimedia.org. http://commons.wikimedia.org/wiki/File:Sa-cilantro_seeds.jpg?uselang=cs (accessed March 09, 2011).</a:t>
            </a:r>
            <a:endParaRPr 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Sladování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Přeměna ječmene na slad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Máčení – 3 dny</a:t>
            </a:r>
          </a:p>
          <a:p>
            <a:r>
              <a:rPr lang="cs-CZ" dirty="0" smtClean="0"/>
              <a:t>Klíčení – aktivace enzymů</a:t>
            </a:r>
          </a:p>
          <a:p>
            <a:r>
              <a:rPr lang="cs-CZ" dirty="0" smtClean="0"/>
              <a:t>Sušení</a:t>
            </a:r>
          </a:p>
          <a:p>
            <a:endParaRPr lang="cs-CZ" dirty="0" smtClean="0"/>
          </a:p>
          <a:p>
            <a:r>
              <a:rPr lang="cs-CZ" dirty="0" smtClean="0"/>
              <a:t>Několik druhů sladů</a:t>
            </a:r>
          </a:p>
          <a:p>
            <a:pPr>
              <a:buNone/>
            </a:pPr>
            <a:r>
              <a:rPr lang="cs-CZ" dirty="0" smtClean="0"/>
              <a:t>	 – plzeňský, bavorský, …</a:t>
            </a:r>
          </a:p>
          <a:p>
            <a:endParaRPr lang="cs-CZ" dirty="0"/>
          </a:p>
        </p:txBody>
      </p:sp>
      <p:pic>
        <p:nvPicPr>
          <p:cNvPr id="47106" name="Picture 2" descr="cimg2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362218" cy="2520389"/>
          </a:xfrm>
          <a:prstGeom prst="rect">
            <a:avLst/>
          </a:prstGeom>
          <a:noFill/>
        </p:spPr>
      </p:pic>
      <p:pic>
        <p:nvPicPr>
          <p:cNvPr id="47110" name="Picture 6" descr="cimg25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312368" cy="248302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668344" y="638132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68344" y="386104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Ivana Blažíčková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494</TotalTime>
  <Words>503</Words>
  <Application>Microsoft Office PowerPoint</Application>
  <PresentationFormat>Předvádění na obrazovce (4:3)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Modul</vt:lpstr>
      <vt:lpstr>Výroba piva</vt:lpstr>
      <vt:lpstr>Anotace</vt:lpstr>
      <vt:lpstr>Princip výroby piva</vt:lpstr>
      <vt:lpstr>Hlavní suroviny</vt:lpstr>
      <vt:lpstr>Voda – neustále laboratorně kontrolována</vt:lpstr>
      <vt:lpstr>Slad – nejčastěji z ječmene</vt:lpstr>
      <vt:lpstr>Chmel</vt:lpstr>
      <vt:lpstr>Koření – není nutné</vt:lpstr>
      <vt:lpstr>Sladování</vt:lpstr>
      <vt:lpstr>Vlastní výroba piva</vt:lpstr>
      <vt:lpstr>1. Mletí sladu</vt:lpstr>
      <vt:lpstr>2. Vystírání</vt:lpstr>
      <vt:lpstr>3. Rmutování</vt:lpstr>
      <vt:lpstr>4. Scezování</vt:lpstr>
      <vt:lpstr>5. Vaření piva - mladiny</vt:lpstr>
      <vt:lpstr>6. Chlazení</vt:lpstr>
      <vt:lpstr>7. Kvašení</vt:lpstr>
      <vt:lpstr>7. Kvašení - spilka</vt:lpstr>
      <vt:lpstr>8. Ležácký sklep</vt:lpstr>
      <vt:lpstr>8. Ležácký sklep</vt:lpstr>
      <vt:lpstr> 9. Filtrace </vt:lpstr>
      <vt:lpstr> 10. Přetlačné tanky </vt:lpstr>
      <vt:lpstr> 11. Stáčení </vt:lpstr>
      <vt:lpstr> 12. Expedice </vt:lpstr>
      <vt:lpstr>Zdroje textů:</vt:lpstr>
    </vt:vector>
  </TitlesOfParts>
  <Company>Základní škola a Mateřská škola Nymburk, Tyršova 446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piva</dc:title>
  <dc:creator>Bláža</dc:creator>
  <cp:lastModifiedBy>Bláža</cp:lastModifiedBy>
  <cp:revision>52</cp:revision>
  <dcterms:created xsi:type="dcterms:W3CDTF">2008-05-22T17:24:14Z</dcterms:created>
  <dcterms:modified xsi:type="dcterms:W3CDTF">2013-06-03T20:08:40Z</dcterms:modified>
</cp:coreProperties>
</file>