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312" r:id="rId3"/>
    <p:sldId id="302" r:id="rId4"/>
    <p:sldId id="261" r:id="rId5"/>
    <p:sldId id="295" r:id="rId6"/>
    <p:sldId id="277" r:id="rId7"/>
    <p:sldId id="296" r:id="rId8"/>
    <p:sldId id="298" r:id="rId9"/>
    <p:sldId id="303" r:id="rId10"/>
    <p:sldId id="300" r:id="rId11"/>
    <p:sldId id="299" r:id="rId12"/>
    <p:sldId id="301" r:id="rId13"/>
    <p:sldId id="305" r:id="rId14"/>
    <p:sldId id="313" r:id="rId15"/>
    <p:sldId id="304" r:id="rId16"/>
    <p:sldId id="306" r:id="rId17"/>
    <p:sldId id="307" r:id="rId18"/>
    <p:sldId id="309" r:id="rId19"/>
    <p:sldId id="311" r:id="rId20"/>
    <p:sldId id="31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80" d="100"/>
          <a:sy n="80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30F12-8D7B-47E0-9BA5-A410E3103C74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39720-A1B2-451C-96B5-FC1EE89B58C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30B7873-B973-42F0-8185-046FB763E151}" type="datetimeFigureOut">
              <a:rPr lang="cs-CZ" smtClean="0"/>
              <a:pPr/>
              <a:t>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97B4F1-34D0-471D-B73F-C719D7E3C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Uhli%C4%8Ditan_zine%C4%8Dnat%C3%BD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KOROZE</a:t>
            </a:r>
            <a:endParaRPr lang="cs-CZ" sz="60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EU-ICT-Ch-9-02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8077200" cy="1499616"/>
          </a:xfrm>
        </p:spPr>
        <p:txBody>
          <a:bodyPr/>
          <a:lstStyle/>
          <a:p>
            <a:r>
              <a:rPr lang="cs-CZ" dirty="0" smtClean="0"/>
              <a:t>Mgr. Ivana Blažíčková</a:t>
            </a:r>
          </a:p>
          <a:p>
            <a:r>
              <a:rPr lang="cs-CZ" dirty="0" smtClean="0"/>
              <a:t>Základní škola a Mateřská škola Nymburk, </a:t>
            </a:r>
            <a:r>
              <a:rPr lang="cs-CZ" dirty="0" err="1" smtClean="0"/>
              <a:t>Tyršova</a:t>
            </a:r>
            <a:r>
              <a:rPr lang="cs-CZ" dirty="0" smtClean="0"/>
              <a:t> 446</a:t>
            </a: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188640"/>
            <a:ext cx="7200292" cy="183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Koroze železa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5191"/>
            <a:ext cx="7715200" cy="4625609"/>
          </a:xfrm>
        </p:spPr>
        <p:txBody>
          <a:bodyPr/>
          <a:lstStyle/>
          <a:p>
            <a:r>
              <a:rPr lang="cs-CZ" dirty="0" smtClean="0"/>
              <a:t>Zjednodušený zápis chemické reakce:</a:t>
            </a:r>
          </a:p>
          <a:p>
            <a:endParaRPr lang="cs-CZ" dirty="0" smtClean="0"/>
          </a:p>
          <a:p>
            <a:r>
              <a:rPr lang="cs-CZ" b="1" dirty="0" smtClean="0">
                <a:latin typeface="Calibri" pitchFamily="34" charset="0"/>
                <a:cs typeface="Calibri" pitchFamily="34" charset="0"/>
              </a:rPr>
              <a:t>4 </a:t>
            </a:r>
            <a:r>
              <a:rPr lang="cs-CZ" b="1" dirty="0" err="1" smtClean="0">
                <a:latin typeface="Calibri" pitchFamily="34" charset="0"/>
                <a:cs typeface="Calibri" pitchFamily="34" charset="0"/>
              </a:rPr>
              <a:t>Fe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 + 3 O</a:t>
            </a:r>
            <a:r>
              <a:rPr lang="cs-CZ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 + 6 H</a:t>
            </a:r>
            <a:r>
              <a:rPr lang="cs-CZ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O 		4 </a:t>
            </a:r>
            <a:r>
              <a:rPr lang="cs-CZ" b="1" dirty="0" err="1" smtClean="0">
                <a:latin typeface="Calibri" pitchFamily="34" charset="0"/>
                <a:cs typeface="Calibri" pitchFamily="34" charset="0"/>
              </a:rPr>
              <a:t>Fe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(OH)</a:t>
            </a:r>
            <a:r>
              <a:rPr lang="cs-CZ" b="1" baseline="-25000" dirty="0" smtClean="0">
                <a:latin typeface="Calibri" pitchFamily="34" charset="0"/>
                <a:cs typeface="Calibri" pitchFamily="34" charset="0"/>
              </a:rPr>
              <a:t>3</a:t>
            </a:r>
          </a:p>
          <a:p>
            <a:endParaRPr lang="cs-CZ" dirty="0" smtClean="0"/>
          </a:p>
          <a:p>
            <a:r>
              <a:rPr lang="cs-CZ" dirty="0" smtClean="0"/>
              <a:t>Zapiš oxidační čísla všech prvků</a:t>
            </a:r>
            <a:br>
              <a:rPr lang="cs-CZ" dirty="0" smtClean="0"/>
            </a:br>
            <a:r>
              <a:rPr lang="cs-CZ" dirty="0" smtClean="0"/>
              <a:t>a rozhodni, zda je koroze železa redoxní reakce. </a:t>
            </a:r>
            <a:endParaRPr lang="cs-CZ" dirty="0"/>
          </a:p>
          <a:p>
            <a:endParaRPr lang="cs-CZ" dirty="0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4355976" y="3140968"/>
            <a:ext cx="136815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Koroze železa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5191"/>
            <a:ext cx="7715200" cy="4625609"/>
          </a:xfrm>
        </p:spPr>
        <p:txBody>
          <a:bodyPr/>
          <a:lstStyle/>
          <a:p>
            <a:endParaRPr lang="cs-CZ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cs-CZ" b="1" baseline="-25000" dirty="0" smtClean="0">
                <a:latin typeface="Calibri" pitchFamily="34" charset="0"/>
                <a:cs typeface="Calibri" pitchFamily="34" charset="0"/>
              </a:rPr>
              <a:t>                0             </a:t>
            </a:r>
            <a:r>
              <a:rPr lang="cs-CZ" b="1" baseline="-25000" dirty="0" err="1" smtClean="0">
                <a:latin typeface="Calibri" pitchFamily="34" charset="0"/>
                <a:cs typeface="Calibri" pitchFamily="34" charset="0"/>
              </a:rPr>
              <a:t>0</a:t>
            </a:r>
            <a:r>
              <a:rPr lang="cs-CZ" b="1" baseline="-25000" dirty="0" smtClean="0">
                <a:latin typeface="Calibri" pitchFamily="34" charset="0"/>
                <a:cs typeface="Calibri" pitchFamily="34" charset="0"/>
              </a:rPr>
              <a:t>                I     -II                                    III  –II  I</a:t>
            </a:r>
          </a:p>
          <a:p>
            <a:r>
              <a:rPr lang="cs-CZ" b="1" dirty="0" smtClean="0">
                <a:latin typeface="Calibri" pitchFamily="34" charset="0"/>
                <a:cs typeface="Calibri" pitchFamily="34" charset="0"/>
              </a:rPr>
              <a:t>4 </a:t>
            </a:r>
            <a:r>
              <a:rPr lang="cs-CZ" b="1" dirty="0" err="1" smtClean="0">
                <a:latin typeface="Calibri" pitchFamily="34" charset="0"/>
                <a:cs typeface="Calibri" pitchFamily="34" charset="0"/>
              </a:rPr>
              <a:t>Fe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 + 3 O</a:t>
            </a:r>
            <a:r>
              <a:rPr lang="cs-CZ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 + 6 H</a:t>
            </a:r>
            <a:r>
              <a:rPr lang="cs-CZ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O 		4 </a:t>
            </a:r>
            <a:r>
              <a:rPr lang="cs-CZ" b="1" dirty="0" err="1" smtClean="0">
                <a:latin typeface="Calibri" pitchFamily="34" charset="0"/>
                <a:cs typeface="Calibri" pitchFamily="34" charset="0"/>
              </a:rPr>
              <a:t>Fe</a:t>
            </a:r>
            <a:r>
              <a:rPr lang="cs-CZ" b="1" dirty="0" smtClean="0">
                <a:latin typeface="Calibri" pitchFamily="34" charset="0"/>
                <a:cs typeface="Calibri" pitchFamily="34" charset="0"/>
              </a:rPr>
              <a:t>(OH)</a:t>
            </a:r>
            <a:r>
              <a:rPr lang="cs-CZ" b="1" baseline="-25000" dirty="0" smtClean="0">
                <a:latin typeface="Calibri" pitchFamily="34" charset="0"/>
                <a:cs typeface="Calibri" pitchFamily="34" charset="0"/>
              </a:rPr>
              <a:t>3</a:t>
            </a:r>
          </a:p>
          <a:p>
            <a:pPr>
              <a:buNone/>
            </a:pPr>
            <a:endParaRPr lang="cs-CZ" dirty="0"/>
          </a:p>
          <a:p>
            <a:r>
              <a:rPr lang="cs-CZ" dirty="0" smtClean="0"/>
              <a:t>Železo se oxiduje</a:t>
            </a:r>
          </a:p>
          <a:p>
            <a:r>
              <a:rPr lang="cs-CZ" dirty="0" smtClean="0"/>
              <a:t>Kyslík se redukuje</a:t>
            </a:r>
          </a:p>
          <a:p>
            <a:endParaRPr lang="cs-CZ" dirty="0" smtClean="0"/>
          </a:p>
          <a:p>
            <a:r>
              <a:rPr lang="cs-CZ" b="1" dirty="0" smtClean="0"/>
              <a:t>Reakce je redoxní</a:t>
            </a:r>
            <a:endParaRPr lang="cs-CZ" b="1" dirty="0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4427984" y="2924944"/>
            <a:ext cx="136815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Koroze mědi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5191"/>
            <a:ext cx="8075240" cy="4625609"/>
          </a:xfrm>
        </p:spPr>
        <p:txBody>
          <a:bodyPr/>
          <a:lstStyle/>
          <a:p>
            <a:r>
              <a:rPr lang="cs-CZ" dirty="0" smtClean="0"/>
              <a:t>Měděnka</a:t>
            </a:r>
          </a:p>
          <a:p>
            <a:r>
              <a:rPr lang="cs-CZ" dirty="0" smtClean="0"/>
              <a:t>Vlivem vzduchu, vlhkosti a oxidu uhličitého</a:t>
            </a:r>
          </a:p>
          <a:p>
            <a:r>
              <a:rPr lang="cs-CZ" dirty="0" smtClean="0"/>
              <a:t>Hydroxid a uhličitan měďnatý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Zapiš tyto sloučeniny vzorcem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4580" name="Picture 4" descr="http://blog.sme.sk/blog/564/13337/006.jpg"/>
          <p:cNvPicPr>
            <a:picLocks noChangeAspect="1" noChangeArrowheads="1"/>
          </p:cNvPicPr>
          <p:nvPr/>
        </p:nvPicPr>
        <p:blipFill>
          <a:blip r:embed="rId2" cstate="print"/>
          <a:srcRect t="2684" r="5369"/>
          <a:stretch>
            <a:fillRect/>
          </a:stretch>
        </p:blipFill>
        <p:spPr bwMode="auto">
          <a:xfrm>
            <a:off x="899592" y="3933056"/>
            <a:ext cx="3384376" cy="2610290"/>
          </a:xfrm>
          <a:prstGeom prst="rect">
            <a:avLst/>
          </a:prstGeom>
          <a:noFill/>
        </p:spPr>
      </p:pic>
      <p:pic>
        <p:nvPicPr>
          <p:cNvPr id="10242" name="Picture 2" descr="Soubor:Verdigris2.JPG"/>
          <p:cNvPicPr>
            <a:picLocks noChangeAspect="1" noChangeArrowheads="1"/>
          </p:cNvPicPr>
          <p:nvPr/>
        </p:nvPicPr>
        <p:blipFill>
          <a:blip r:embed="rId3" cstate="print"/>
          <a:srcRect r="4545" b="6061"/>
          <a:stretch>
            <a:fillRect/>
          </a:stretch>
        </p:blipFill>
        <p:spPr bwMode="auto">
          <a:xfrm>
            <a:off x="4860032" y="3933056"/>
            <a:ext cx="3240360" cy="239169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860032" y="6309320"/>
            <a:ext cx="32403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wikipedia.org. http://cs.wikipedia.org/wiki/Soubor:Verdigris2.JPG (accessed Sept 10, 2011)</a:t>
            </a:r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03848" y="630932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M. </a:t>
            </a:r>
            <a:r>
              <a:rPr lang="cs-CZ" sz="1000" dirty="0" err="1" smtClean="0">
                <a:solidFill>
                  <a:schemeClr val="bg1"/>
                </a:solidFill>
              </a:rPr>
              <a:t>Velechovský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Koroze mědi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cs-CZ" dirty="0" smtClean="0"/>
              <a:t>Hydroxid měďnatý</a:t>
            </a:r>
          </a:p>
          <a:p>
            <a:endParaRPr lang="cs-CZ" dirty="0" smtClean="0"/>
          </a:p>
          <a:p>
            <a:r>
              <a:rPr lang="cs-CZ" b="1" dirty="0" err="1" smtClean="0">
                <a:solidFill>
                  <a:srgbClr val="002060"/>
                </a:solidFill>
              </a:rPr>
              <a:t>Cu</a:t>
            </a:r>
            <a:r>
              <a:rPr lang="cs-CZ" b="1" dirty="0" smtClean="0">
                <a:solidFill>
                  <a:srgbClr val="002060"/>
                </a:solidFill>
              </a:rPr>
              <a:t>(OH)</a:t>
            </a:r>
            <a:r>
              <a:rPr lang="cs-CZ" b="1" baseline="-25000" dirty="0" smtClean="0">
                <a:solidFill>
                  <a:srgbClr val="002060"/>
                </a:solidFill>
              </a:rPr>
              <a:t>2</a:t>
            </a:r>
          </a:p>
          <a:p>
            <a:pPr>
              <a:buNone/>
            </a:pPr>
            <a:endParaRPr lang="cs-CZ" b="1" baseline="-25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218" name="Picture 2" descr="Soubor:Kupfer-II-hydroxid-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16832"/>
            <a:ext cx="2592288" cy="438638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2771800" y="5733256"/>
            <a:ext cx="28083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wikipedia.org. http://cs.wikipedia.org/wiki/Soubor:Kupfer-II-hydroxid-og.jpg (accessed Sept 10, 2011)</a:t>
            </a:r>
            <a:endParaRPr lang="cs-CZ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Koroze mědi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cs-CZ" dirty="0" smtClean="0"/>
              <a:t>Uhličitan měďnatý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002060"/>
                </a:solidFill>
              </a:rPr>
              <a:t>CuCO</a:t>
            </a:r>
            <a:r>
              <a:rPr lang="cs-CZ" b="1" baseline="-25000" dirty="0" smtClean="0">
                <a:solidFill>
                  <a:srgbClr val="002060"/>
                </a:solidFill>
              </a:rPr>
              <a:t>3</a:t>
            </a:r>
          </a:p>
          <a:p>
            <a:pPr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83568" y="5877272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wikimedia.commons</a:t>
            </a:r>
            <a:r>
              <a:rPr lang="en-US" sz="1000" dirty="0" smtClean="0"/>
              <a:t>. http://upload.wikimedia.org/wikipedia/commons/a/a3/Basic_copper%28II%29_carbonate.jpg (accessed Sept 10, 2011)</a:t>
            </a:r>
            <a:endParaRPr lang="cs-CZ" sz="1000" dirty="0"/>
          </a:p>
        </p:txBody>
      </p:sp>
      <p:pic>
        <p:nvPicPr>
          <p:cNvPr id="36866" name="Picture 2" descr="Soubor:Basic copper(II) carbon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348880"/>
            <a:ext cx="4536504" cy="41529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Koroze zinku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5191"/>
            <a:ext cx="8147248" cy="4625609"/>
          </a:xfrm>
        </p:spPr>
        <p:txBody>
          <a:bodyPr/>
          <a:lstStyle/>
          <a:p>
            <a:r>
              <a:rPr lang="cs-CZ" dirty="0" smtClean="0"/>
              <a:t>Tzv. bílá rez – matný šedý povlak</a:t>
            </a:r>
          </a:p>
          <a:p>
            <a:r>
              <a:rPr lang="cs-CZ" dirty="0" smtClean="0"/>
              <a:t>Vlivem vzduchu, vlhkosti a oxidu uhličitého</a:t>
            </a:r>
          </a:p>
          <a:p>
            <a:r>
              <a:rPr lang="cs-CZ" dirty="0" smtClean="0"/>
              <a:t>Hydroxid a uhličitan zinečnatý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Zapiš tyto sloučeniny vzorcem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8680" name="Picture 8" descr="http://p-numismatika.cz/images/kapitola_7/zinek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93096"/>
            <a:ext cx="6948264" cy="181349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971600" y="6093296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wikimedia.commons</a:t>
            </a:r>
            <a:r>
              <a:rPr lang="en-US" sz="1000" dirty="0" smtClean="0"/>
              <a:t>. http://upload.wikimedia.org/wikipedia/commons/</a:t>
            </a:r>
            <a:r>
              <a:rPr lang="cs-CZ" sz="1000" dirty="0" err="1" smtClean="0"/>
              <a:t>zinc</a:t>
            </a:r>
            <a:r>
              <a:rPr lang="cs-CZ" sz="1000" dirty="0" smtClean="0"/>
              <a:t>_</a:t>
            </a:r>
            <a:r>
              <a:rPr lang="cs-CZ" sz="1000" dirty="0" err="1" smtClean="0"/>
              <a:t>coins</a:t>
            </a:r>
            <a:r>
              <a:rPr lang="cs-CZ" sz="1000" dirty="0" smtClean="0"/>
              <a:t>_p12a230006</a:t>
            </a:r>
            <a:r>
              <a:rPr lang="en-US" sz="1000" dirty="0" smtClean="0"/>
              <a:t>.</a:t>
            </a:r>
            <a:r>
              <a:rPr lang="en-US" sz="1000" dirty="0" err="1" smtClean="0"/>
              <a:t>PNG?uselang</a:t>
            </a:r>
            <a:r>
              <a:rPr lang="en-US" sz="1000" dirty="0" smtClean="0"/>
              <a:t>=</a:t>
            </a:r>
            <a:r>
              <a:rPr lang="en-US" sz="1000" dirty="0" err="1" smtClean="0"/>
              <a:t>cs</a:t>
            </a:r>
            <a:r>
              <a:rPr lang="en-US" sz="1000" dirty="0" smtClean="0"/>
              <a:t> (accessed Sept 10, 2011)</a:t>
            </a:r>
            <a:endParaRPr lang="cs-CZ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Koroze zinku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cs-CZ" dirty="0" smtClean="0"/>
              <a:t>Hydroxid zinečnatý</a:t>
            </a:r>
          </a:p>
          <a:p>
            <a:endParaRPr lang="cs-CZ" dirty="0" smtClean="0"/>
          </a:p>
          <a:p>
            <a:r>
              <a:rPr lang="cs-CZ" b="1" dirty="0" err="1" smtClean="0">
                <a:solidFill>
                  <a:srgbClr val="002060"/>
                </a:solidFill>
              </a:rPr>
              <a:t>Zn</a:t>
            </a:r>
            <a:r>
              <a:rPr lang="cs-CZ" b="1" dirty="0" smtClean="0">
                <a:solidFill>
                  <a:srgbClr val="002060"/>
                </a:solidFill>
              </a:rPr>
              <a:t>(OH)</a:t>
            </a:r>
            <a:r>
              <a:rPr lang="cs-CZ" b="1" baseline="-25000" dirty="0" smtClean="0">
                <a:solidFill>
                  <a:srgbClr val="002060"/>
                </a:solidFill>
              </a:rPr>
              <a:t>2</a:t>
            </a:r>
          </a:p>
          <a:p>
            <a:endParaRPr lang="cs-CZ" dirty="0" smtClean="0"/>
          </a:p>
          <a:p>
            <a:r>
              <a:rPr lang="cs-CZ" dirty="0" smtClean="0"/>
              <a:t>Uhličitan zinečnatý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002060"/>
                </a:solidFill>
              </a:rPr>
              <a:t>ZnCO</a:t>
            </a:r>
            <a:r>
              <a:rPr lang="cs-CZ" b="1" baseline="-25000" dirty="0" smtClean="0">
                <a:solidFill>
                  <a:srgbClr val="002060"/>
                </a:solidFill>
              </a:rPr>
              <a:t>3</a:t>
            </a:r>
          </a:p>
          <a:p>
            <a:pPr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22" name="Picture 2" descr="http://upload.wikimedia.org/wikipedia/commons/f/f3/Uhli%C4%8Ditan_zine%C4%8Dnat%C3%B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581128"/>
            <a:ext cx="4248473" cy="1535675"/>
          </a:xfrm>
          <a:prstGeom prst="rect">
            <a:avLst/>
          </a:prstGeom>
          <a:noFill/>
        </p:spPr>
      </p:pic>
      <p:pic>
        <p:nvPicPr>
          <p:cNvPr id="7170" name="Picture 2" descr="http://upload.wikimedia.org/wikipedia/commons/f/fd/Hydroxid_zine%C4%8Dnat%C3%BD.PNG?uselang=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4505900" cy="127827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427984" y="3789040"/>
            <a:ext cx="4320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wikimedia.commons</a:t>
            </a:r>
            <a:r>
              <a:rPr lang="en-US" sz="1000" dirty="0" smtClean="0"/>
              <a:t>. http://upload.wikimedia.org/wikipedia/commons/f/fd/Hydroxid_zine%C4%8Dnat%C3%BD.PNG?uselang=cs (accessed Sept 10, 2011)</a:t>
            </a:r>
            <a:endParaRPr lang="cs-CZ" sz="1000" dirty="0"/>
          </a:p>
        </p:txBody>
      </p:sp>
      <p:sp>
        <p:nvSpPr>
          <p:cNvPr id="8" name="Obdélník 7"/>
          <p:cNvSpPr/>
          <p:nvPr/>
        </p:nvSpPr>
        <p:spPr>
          <a:xfrm>
            <a:off x="4427984" y="6093296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hlinkClick r:id="rId4"/>
              </a:rPr>
              <a:t>http://commons.wikimedia.org/wiki/File:Uhli%C4%8Ditan_zine%C4%8Dnat%C3%BD.PNG</a:t>
            </a:r>
            <a:endParaRPr lang="cs-CZ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Koroze stříbra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5191"/>
            <a:ext cx="8147248" cy="3021961"/>
          </a:xfrm>
          <a:solidFill>
            <a:schemeClr val="accent2"/>
          </a:solidFill>
        </p:spPr>
        <p:txBody>
          <a:bodyPr/>
          <a:lstStyle/>
          <a:p>
            <a:r>
              <a:rPr lang="cs-CZ" dirty="0" smtClean="0"/>
              <a:t>Účinkem sloučenin síry a vlhkosti</a:t>
            </a:r>
          </a:p>
          <a:p>
            <a:r>
              <a:rPr lang="cs-CZ" dirty="0" smtClean="0"/>
              <a:t>Černý povlak</a:t>
            </a:r>
          </a:p>
          <a:p>
            <a:r>
              <a:rPr lang="cs-CZ" dirty="0" smtClean="0"/>
              <a:t>Korozi urychluje teplota, pot, bakterie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 descr="File:GordianusIs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01008"/>
            <a:ext cx="2520280" cy="259489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5292080" y="6165304"/>
            <a:ext cx="34563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Calibri" pitchFamily="34" charset="0"/>
                <a:cs typeface="Calibri" pitchFamily="34" charset="0"/>
              </a:rPr>
              <a:t>wikimedia.commons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. http://commons.wikimedia.org/wiki/File:GordianusIsest.jpg (accessed Sept 10, 2011)</a:t>
            </a:r>
            <a:endParaRPr lang="cs-CZ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52" name="Picture 8" descr="File:Melrosebor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45024"/>
            <a:ext cx="3600400" cy="2376264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1043608" y="6165304"/>
            <a:ext cx="360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wikimedia.commons</a:t>
            </a:r>
            <a:r>
              <a:rPr lang="en-US" sz="1000" dirty="0" smtClean="0"/>
              <a:t>. http://commons.wikimedia.org/wiki/File:Melroseborder.jpg?uselang=cs (accessed Sept 10, 2011)</a:t>
            </a:r>
            <a:endParaRPr lang="cs-CZ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Ochrana před korozí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5191"/>
            <a:ext cx="8147248" cy="3021961"/>
          </a:xfrm>
        </p:spPr>
        <p:txBody>
          <a:bodyPr/>
          <a:lstStyle/>
          <a:p>
            <a:r>
              <a:rPr lang="cs-CZ" dirty="0" smtClean="0"/>
              <a:t>Jakým způsobem se dá zabránit nebo alespoň zpomalit průběh koroze?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Ochrana před korozí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5191"/>
            <a:ext cx="8147248" cy="3021961"/>
          </a:xfrm>
        </p:spPr>
        <p:txBody>
          <a:bodyPr/>
          <a:lstStyle/>
          <a:p>
            <a:r>
              <a:rPr lang="cs-CZ" dirty="0" smtClean="0"/>
              <a:t>Ochranným nátěrem barvou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3794" name="Picture 2" descr="http://www.barvy.cz/media/files/7b2f35234ba2a1b0ad6a94dc9063473d/fotky/hostagrund_bigge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36912"/>
            <a:ext cx="2592288" cy="3349486"/>
          </a:xfrm>
          <a:prstGeom prst="rect">
            <a:avLst/>
          </a:prstGeom>
          <a:noFill/>
        </p:spPr>
      </p:pic>
      <p:pic>
        <p:nvPicPr>
          <p:cNvPr id="4098" name="Picture 2" descr="http://www.magazinpodnikani.cz/img2/2696/2708/2709/2750/2750/2767/2772/2780/pix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3203823" cy="3258873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115616" y="5949280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 smtClean="0"/>
              <a:t>magazinpodnikani</a:t>
            </a:r>
            <a:r>
              <a:rPr lang="cs-CZ" sz="1000" dirty="0" smtClean="0"/>
              <a:t>. http://www.</a:t>
            </a:r>
            <a:r>
              <a:rPr lang="cs-CZ" sz="1000" dirty="0" err="1" smtClean="0"/>
              <a:t>magazinpodnikani.cz</a:t>
            </a:r>
            <a:r>
              <a:rPr lang="cs-CZ" sz="1000" dirty="0" smtClean="0"/>
              <a:t>/img2/2696/2708/2709/2750/2750/2767/2772/2780/</a:t>
            </a:r>
            <a:r>
              <a:rPr lang="cs-CZ" sz="1000" dirty="0" err="1" smtClean="0"/>
              <a:t>pixle.jpg</a:t>
            </a:r>
            <a:r>
              <a:rPr lang="cs-CZ" sz="1000" dirty="0" smtClean="0"/>
              <a:t> (</a:t>
            </a:r>
            <a:r>
              <a:rPr lang="cs-CZ" sz="1000" dirty="0" err="1" smtClean="0"/>
              <a:t>accessed</a:t>
            </a:r>
            <a:r>
              <a:rPr lang="cs-CZ" sz="1000" dirty="0" smtClean="0"/>
              <a:t> Sept 10, 2011)</a:t>
            </a:r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88224" y="602128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M. </a:t>
            </a:r>
            <a:r>
              <a:rPr lang="cs-CZ" sz="1000" dirty="0" err="1" smtClean="0"/>
              <a:t>Velechovský</a:t>
            </a:r>
            <a:endParaRPr lang="cs-CZ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Anotace</a:t>
            </a:r>
            <a:endParaRPr lang="cs-CZ" sz="5400" b="1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1600" dirty="0" smtClean="0"/>
          </a:p>
          <a:p>
            <a:r>
              <a:rPr lang="cs-CZ" sz="2000" dirty="0" smtClean="0"/>
              <a:t>Vzdělávací oblast: Člověk a příroda</a:t>
            </a:r>
          </a:p>
          <a:p>
            <a:r>
              <a:rPr lang="cs-CZ" sz="2000" dirty="0" smtClean="0"/>
              <a:t>Předmět: Chemie</a:t>
            </a:r>
          </a:p>
          <a:p>
            <a:r>
              <a:rPr lang="cs-CZ" sz="2000" smtClean="0"/>
              <a:t>Tematický okruh: Anorganické a organické látky kolem nás</a:t>
            </a:r>
          </a:p>
          <a:p>
            <a:r>
              <a:rPr lang="cs-CZ" sz="2000" smtClean="0">
                <a:solidFill>
                  <a:schemeClr val="tx1"/>
                </a:solidFill>
              </a:rPr>
              <a:t>Ročník</a:t>
            </a:r>
            <a:r>
              <a:rPr lang="cs-CZ" sz="2000" dirty="0" smtClean="0">
                <a:solidFill>
                  <a:schemeClr val="tx1"/>
                </a:solidFill>
              </a:rPr>
              <a:t>: 9.</a:t>
            </a:r>
          </a:p>
          <a:p>
            <a:endParaRPr lang="cs-CZ" sz="2000" dirty="0" smtClean="0"/>
          </a:p>
          <a:p>
            <a:r>
              <a:rPr lang="cs-CZ" sz="2000" dirty="0" smtClean="0">
                <a:solidFill>
                  <a:schemeClr val="tx1"/>
                </a:solidFill>
              </a:rPr>
              <a:t>Žáci se seznámí s </a:t>
            </a:r>
            <a:r>
              <a:rPr lang="cs-CZ" sz="2000" dirty="0" smtClean="0"/>
              <a:t>principem koroze, následky a možným způsobům zpomalení nebo zabránění koroze</a:t>
            </a:r>
            <a:endParaRPr lang="cs-CZ" sz="2000" dirty="0" smtClean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851920" y="6381750"/>
            <a:ext cx="2895600" cy="476250"/>
          </a:xfrm>
        </p:spPr>
        <p:txBody>
          <a:bodyPr/>
          <a:lstStyle/>
          <a:p>
            <a:pPr algn="ctr"/>
            <a:r>
              <a:rPr lang="cs-CZ" dirty="0" smtClean="0"/>
              <a:t>EU-ICT-Ch-9-02</a:t>
            </a:r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403648" y="3429000"/>
            <a:ext cx="6400800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Ochrana před korozí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5191"/>
            <a:ext cx="8147248" cy="3021961"/>
          </a:xfrm>
        </p:spPr>
        <p:txBody>
          <a:bodyPr/>
          <a:lstStyle/>
          <a:p>
            <a:r>
              <a:rPr lang="cs-CZ" dirty="0" smtClean="0"/>
              <a:t>Olejováním, mazáním</a:t>
            </a:r>
          </a:p>
          <a:p>
            <a:r>
              <a:rPr lang="cs-CZ" dirty="0" smtClean="0"/>
              <a:t>Izolací materiálu – </a:t>
            </a:r>
          </a:p>
          <a:p>
            <a:pPr>
              <a:buNone/>
            </a:pPr>
            <a:r>
              <a:rPr lang="cs-CZ" dirty="0" smtClean="0"/>
              <a:t>	např. pogumováním</a:t>
            </a:r>
          </a:p>
          <a:p>
            <a:r>
              <a:rPr lang="cs-CZ" dirty="0" smtClean="0"/>
              <a:t>Pokovováním – </a:t>
            </a:r>
            <a:r>
              <a:rPr lang="cs-CZ" dirty="0" err="1" smtClean="0"/>
              <a:t>Zn</a:t>
            </a:r>
            <a:r>
              <a:rPr lang="cs-CZ" dirty="0" smtClean="0"/>
              <a:t>, Ni, </a:t>
            </a:r>
            <a:r>
              <a:rPr lang="cs-CZ" dirty="0" err="1" smtClean="0"/>
              <a:t>Cr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cs-CZ" b="1" dirty="0" smtClean="0">
              <a:solidFill>
                <a:srgbClr val="00206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Soubor:Torun kosciol garn d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88840"/>
            <a:ext cx="3351653" cy="448134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755576" y="60932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wikipedia.org. http://cs.wikipedia.org/wiki/Soubor:Torun_kosciol_garn_dach.jpg (accessed Sept 10, 2011)</a:t>
            </a:r>
            <a:endParaRPr lang="cs-CZ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Koroze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5191"/>
            <a:ext cx="8291264" cy="4625609"/>
          </a:xfrm>
        </p:spPr>
        <p:txBody>
          <a:bodyPr/>
          <a:lstStyle/>
          <a:p>
            <a:r>
              <a:rPr lang="cs-CZ" dirty="0" smtClean="0"/>
              <a:t>Pokus se vysvětlit slovo koroze</a:t>
            </a:r>
          </a:p>
          <a:p>
            <a:r>
              <a:rPr lang="cs-CZ" dirty="0" smtClean="0"/>
              <a:t>Kde koroze probíhá?</a:t>
            </a:r>
            <a:endParaRPr lang="cs-CZ" dirty="0"/>
          </a:p>
        </p:txBody>
      </p:sp>
      <p:pic>
        <p:nvPicPr>
          <p:cNvPr id="23554" name="Picture 2" descr="http://www.iqmedia.cz/pictures/chex_1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996952"/>
            <a:ext cx="4088188" cy="333479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308304" y="602128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M. </a:t>
            </a:r>
            <a:r>
              <a:rPr lang="cs-CZ" sz="1000" dirty="0" err="1" smtClean="0">
                <a:solidFill>
                  <a:schemeClr val="bg1"/>
                </a:solidFill>
              </a:rPr>
              <a:t>Velechovský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Koroze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Koroze – lat. </a:t>
            </a:r>
            <a:r>
              <a:rPr lang="cs-CZ" dirty="0" err="1" smtClean="0"/>
              <a:t>corrodo</a:t>
            </a:r>
            <a:r>
              <a:rPr lang="cs-CZ" dirty="0" smtClean="0"/>
              <a:t> = rozhlodat</a:t>
            </a:r>
            <a:endParaRPr lang="cs-CZ" dirty="0"/>
          </a:p>
        </p:txBody>
      </p:sp>
      <p:pic>
        <p:nvPicPr>
          <p:cNvPr id="5122" name="Picture 2" descr="http://naseskola.net/drevo/data/obrazky/autori/michal_kopriva/koroze-oc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564904"/>
            <a:ext cx="4772025" cy="3771901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83568" y="5733256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McLassus</a:t>
            </a:r>
            <a:r>
              <a:rPr lang="en-US" sz="1000" dirty="0" smtClean="0"/>
              <a:t>, R. wikipedia.org. http://upload.wikimedia.org/wikipedia/commons/b/bb/Rust_and_dirt.jpg (accessed Sept 10, 2011).</a:t>
            </a:r>
            <a:endParaRPr lang="cs-CZ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Koroze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Rozrušení povrchu kovů nebo jiných materiálů (např. hornin či plastů) vlivem chemické nebo elektrochemické reakce </a:t>
            </a:r>
            <a:br>
              <a:rPr lang="cs-CZ" dirty="0" smtClean="0"/>
            </a:br>
            <a:r>
              <a:rPr lang="cs-CZ" dirty="0" smtClean="0"/>
              <a:t>s okolním prostředím</a:t>
            </a:r>
            <a:endParaRPr lang="cs-CZ" dirty="0"/>
          </a:p>
        </p:txBody>
      </p:sp>
      <p:pic>
        <p:nvPicPr>
          <p:cNvPr id="1026" name="Picture 2" descr="http://www.vuv.cz/uploads/RTEmagicC_koroze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933056"/>
            <a:ext cx="3384376" cy="2538282"/>
          </a:xfrm>
          <a:prstGeom prst="rect">
            <a:avLst/>
          </a:prstGeom>
          <a:noFill/>
        </p:spPr>
      </p:pic>
      <p:pic>
        <p:nvPicPr>
          <p:cNvPr id="1028" name="Picture 4" descr="http://www.vakutex.cz/pics/defektoskopie/koroze-potrub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05064"/>
            <a:ext cx="3312368" cy="248427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164288" y="6165304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M. </a:t>
            </a:r>
            <a:r>
              <a:rPr lang="cs-CZ" sz="1000" dirty="0" err="1" smtClean="0"/>
              <a:t>Velechovský</a:t>
            </a:r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75856" y="6165304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M. </a:t>
            </a:r>
            <a:r>
              <a:rPr lang="cs-CZ" sz="1000" dirty="0" err="1" smtClean="0"/>
              <a:t>Velechovský</a:t>
            </a:r>
            <a:endParaRPr lang="cs-CZ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Rychlost koroze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Pozoruj rychlost koroze v různých prostředích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 l="26340" t="26728" r="25770" b="26267"/>
          <a:stretch>
            <a:fillRect/>
          </a:stretch>
        </p:blipFill>
        <p:spPr bwMode="auto">
          <a:xfrm>
            <a:off x="3059832" y="2492896"/>
            <a:ext cx="51125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7164288" y="6021288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Karel Brož</a:t>
            </a:r>
            <a:endParaRPr lang="cs-CZ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Rychlost koroze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Kde probíhala koroze nejrychleji?</a:t>
            </a:r>
          </a:p>
          <a:p>
            <a:r>
              <a:rPr lang="cs-CZ" dirty="0" smtClean="0"/>
              <a:t>Kde probíhala koroze nejpomaleji?</a:t>
            </a:r>
          </a:p>
          <a:p>
            <a:r>
              <a:rPr lang="cs-CZ" dirty="0" smtClean="0"/>
              <a:t>Které faktory urychlují korozi?</a:t>
            </a:r>
            <a:endParaRPr lang="cs-CZ" dirty="0"/>
          </a:p>
          <a:p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2" cstate="print"/>
          <a:srcRect l="26515" t="26588" r="25943" b="26118"/>
          <a:stretch>
            <a:fillRect/>
          </a:stretch>
        </p:blipFill>
        <p:spPr bwMode="auto">
          <a:xfrm>
            <a:off x="3419872" y="3573016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804248" y="6165304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Karel Brož</a:t>
            </a:r>
            <a:endParaRPr lang="cs-CZ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Koroze železa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5191"/>
            <a:ext cx="4330824" cy="4625609"/>
          </a:xfrm>
        </p:spPr>
        <p:txBody>
          <a:bodyPr/>
          <a:lstStyle/>
          <a:p>
            <a:r>
              <a:rPr lang="cs-CZ" dirty="0" smtClean="0"/>
              <a:t>Hlavní složka rzi -  červenohnědý </a:t>
            </a:r>
            <a:r>
              <a:rPr lang="cs-CZ" b="1" dirty="0" smtClean="0"/>
              <a:t>hydroxid železitý</a:t>
            </a:r>
          </a:p>
          <a:p>
            <a:r>
              <a:rPr lang="cs-CZ" dirty="0" smtClean="0"/>
              <a:t>V teplém a vlhkém prostředí probíhá koroze rychleji</a:t>
            </a:r>
            <a:endParaRPr lang="cs-CZ" dirty="0"/>
          </a:p>
          <a:p>
            <a:r>
              <a:rPr lang="cs-CZ" b="1" dirty="0" smtClean="0">
                <a:solidFill>
                  <a:srgbClr val="002060"/>
                </a:solidFill>
              </a:rPr>
              <a:t>Zapiš vzorec hydroxidu železitého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File:Chaînes DSC00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068960"/>
            <a:ext cx="3912096" cy="260643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860032" y="5877272"/>
            <a:ext cx="3888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err="1" smtClean="0"/>
              <a:t>Daplaza</a:t>
            </a:r>
            <a:r>
              <a:rPr lang="cs-CZ" sz="1000" dirty="0" smtClean="0"/>
              <a:t> </a:t>
            </a:r>
            <a:r>
              <a:rPr lang="cs-CZ" sz="1000" dirty="0" err="1" smtClean="0"/>
              <a:t>wikipedia.org</a:t>
            </a:r>
            <a:r>
              <a:rPr lang="cs-CZ" sz="1000" dirty="0" smtClean="0"/>
              <a:t>. http://commons.wikimedia.org/wiki/File:Cha%C3%AEnes_DSC00637.JPG?uselang=cs (</a:t>
            </a:r>
            <a:r>
              <a:rPr lang="cs-CZ" sz="1000" dirty="0" err="1" smtClean="0"/>
              <a:t>accessed</a:t>
            </a:r>
            <a:r>
              <a:rPr lang="cs-CZ" sz="1000" dirty="0" smtClean="0"/>
              <a:t> Sept 10, 2011)</a:t>
            </a:r>
            <a:endParaRPr lang="cs-CZ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Koroze železa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5191"/>
            <a:ext cx="4330824" cy="4625609"/>
          </a:xfrm>
        </p:spPr>
        <p:txBody>
          <a:bodyPr/>
          <a:lstStyle/>
          <a:p>
            <a:r>
              <a:rPr lang="cs-CZ" b="1" dirty="0" smtClean="0"/>
              <a:t>Hydroxid železitý</a:t>
            </a:r>
          </a:p>
          <a:p>
            <a:pPr>
              <a:buNone/>
            </a:pPr>
            <a:endParaRPr lang="cs-CZ" dirty="0"/>
          </a:p>
          <a:p>
            <a:r>
              <a:rPr lang="cs-CZ" b="1" dirty="0" err="1" smtClean="0">
                <a:solidFill>
                  <a:srgbClr val="002060"/>
                </a:solidFill>
              </a:rPr>
              <a:t>Fe</a:t>
            </a:r>
            <a:r>
              <a:rPr lang="cs-CZ" b="1" dirty="0" smtClean="0">
                <a:solidFill>
                  <a:srgbClr val="002060"/>
                </a:solidFill>
              </a:rPr>
              <a:t>(OH)</a:t>
            </a:r>
            <a:r>
              <a:rPr lang="cs-CZ" b="1" baseline="-25000" dirty="0" smtClean="0">
                <a:solidFill>
                  <a:srgbClr val="002060"/>
                </a:solidFill>
              </a:rPr>
              <a:t>3</a:t>
            </a:r>
            <a:endParaRPr lang="cs-CZ" b="1" baseline="-25000" dirty="0">
              <a:solidFill>
                <a:srgbClr val="002060"/>
              </a:solidFill>
            </a:endParaRPr>
          </a:p>
        </p:txBody>
      </p:sp>
      <p:pic>
        <p:nvPicPr>
          <p:cNvPr id="27650" name="Picture 2" descr="http://upload.wikimedia.org/wikipedia/commons/thumb/7/7f/Chlorid_%C5%BEelezit%C3%BD.JPG/200px-Chlorid_%C5%BEelezit%C3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8"/>
            <a:ext cx="3992074" cy="379247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7596336" y="587727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Karel Brož</a:t>
            </a:r>
            <a:endParaRPr lang="cs-CZ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1124</TotalTime>
  <Words>396</Words>
  <Application>Microsoft Office PowerPoint</Application>
  <PresentationFormat>Předvádění na obrazovce (4:3)</PresentationFormat>
  <Paragraphs>137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Modul</vt:lpstr>
      <vt:lpstr>KOROZE</vt:lpstr>
      <vt:lpstr>Anotace</vt:lpstr>
      <vt:lpstr>Koroze</vt:lpstr>
      <vt:lpstr>Koroze</vt:lpstr>
      <vt:lpstr>Koroze</vt:lpstr>
      <vt:lpstr> Rychlost koroze </vt:lpstr>
      <vt:lpstr> Rychlost koroze </vt:lpstr>
      <vt:lpstr> Koroze železa </vt:lpstr>
      <vt:lpstr> Koroze železa </vt:lpstr>
      <vt:lpstr> Koroze železa </vt:lpstr>
      <vt:lpstr> Koroze železa </vt:lpstr>
      <vt:lpstr> Koroze mědi </vt:lpstr>
      <vt:lpstr> Koroze mědi </vt:lpstr>
      <vt:lpstr> Koroze mědi </vt:lpstr>
      <vt:lpstr> Koroze zinku </vt:lpstr>
      <vt:lpstr> Koroze zinku </vt:lpstr>
      <vt:lpstr> Koroze stříbra </vt:lpstr>
      <vt:lpstr> Ochrana před korozí </vt:lpstr>
      <vt:lpstr> Ochrana před korozí </vt:lpstr>
      <vt:lpstr> Ochrana před korozí </vt:lpstr>
    </vt:vector>
  </TitlesOfParts>
  <Company>Základní škola a Mateřská škola Nymburk, Tyršova 446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piva</dc:title>
  <dc:creator>Bláža</dc:creator>
  <cp:lastModifiedBy>Bláža</cp:lastModifiedBy>
  <cp:revision>124</cp:revision>
  <dcterms:created xsi:type="dcterms:W3CDTF">2008-05-22T17:24:14Z</dcterms:created>
  <dcterms:modified xsi:type="dcterms:W3CDTF">2013-06-03T20:08:32Z</dcterms:modified>
</cp:coreProperties>
</file>