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83" r:id="rId3"/>
    <p:sldId id="257" r:id="rId4"/>
    <p:sldId id="258" r:id="rId5"/>
    <p:sldId id="260" r:id="rId6"/>
    <p:sldId id="284" r:id="rId7"/>
    <p:sldId id="263" r:id="rId8"/>
    <p:sldId id="265" r:id="rId9"/>
    <p:sldId id="267" r:id="rId10"/>
    <p:sldId id="268" r:id="rId11"/>
    <p:sldId id="270" r:id="rId12"/>
    <p:sldId id="272" r:id="rId13"/>
    <p:sldId id="273" r:id="rId14"/>
    <p:sldId id="275" r:id="rId15"/>
    <p:sldId id="277" r:id="rId16"/>
    <p:sldId id="279" r:id="rId17"/>
    <p:sldId id="28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CBF71-D4AA-44E6-A2DA-935DAFF07AA8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5F31-C57F-4C22-AF76-7BE7B28996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D1C672-4BC3-414F-B10F-CEF743D13DED}" type="datetimeFigureOut">
              <a:rPr lang="cs-CZ" smtClean="0"/>
              <a:pPr/>
              <a:t>5.6.2013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93FEFF-36B8-4C79-81FE-CE482C8866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7/Andrewcallow.jpg" TargetMode="External"/><Relationship Id="rId2" Type="http://schemas.openxmlformats.org/officeDocument/2006/relationships/hyperlink" Target="http://commons.wikimedia.org/w/index.php?title=User:Barcbarc&amp;action=edit&amp;redlink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3/3f/Androulla_Vassiliou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f/fc/Farm_Security_Administration-_Resettlement_Administration,_Federal-State_old_age_assistance_provides_for_those_who..._-_NARA_-_195884.t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3/36/Trees_and_graves_(4437301211)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Postnatální vývoj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Jana Fišerová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39952" y="6305550"/>
            <a:ext cx="4470648" cy="476250"/>
          </a:xfrm>
        </p:spPr>
        <p:txBody>
          <a:bodyPr/>
          <a:lstStyle/>
          <a:p>
            <a:r>
              <a:rPr lang="cs-CZ" smtClean="0"/>
              <a:t>EU-ICT-ČAZ-8-09</a:t>
            </a:r>
            <a:endParaRPr lang="cs-CZ" dirty="0"/>
          </a:p>
        </p:txBody>
      </p:sp>
      <p:pic>
        <p:nvPicPr>
          <p:cNvPr id="5" name="Picture 2" descr="F:\EU LOGO\logo_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9144000" cy="2336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6.) starší školní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14 let</a:t>
            </a:r>
          </a:p>
          <a:p>
            <a:r>
              <a:rPr lang="pl-PL" dirty="0" smtClean="0"/>
              <a:t>Rychlý růst (10 - 15 cm za rok)</a:t>
            </a:r>
          </a:p>
          <a:p>
            <a:r>
              <a:rPr lang="pl-PL" dirty="0" smtClean="0"/>
              <a:t>Tvoří se druhotné pohlavní znaky</a:t>
            </a:r>
          </a:p>
          <a:p>
            <a:r>
              <a:rPr lang="pl-PL" dirty="0" smtClean="0"/>
              <a:t>Vstupují v činnost pohlavní žlázy</a:t>
            </a:r>
          </a:p>
          <a:p>
            <a:r>
              <a:rPr lang="pl-PL" dirty="0" smtClean="0"/>
              <a:t>Nastává puberta</a:t>
            </a:r>
            <a:endParaRPr lang="cs-CZ" dirty="0"/>
          </a:p>
        </p:txBody>
      </p:sp>
      <p:pic>
        <p:nvPicPr>
          <p:cNvPr id="6146" name="Picture 2" descr="C:\Users\Jana\Desktop\ENCUEN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3515883" cy="2636912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932040" y="6453336"/>
            <a:ext cx="4392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err="1" smtClean="0"/>
              <a:t>Gadmirable</a:t>
            </a:r>
            <a:r>
              <a:rPr lang="cs-CZ" sz="800" dirty="0" smtClean="0"/>
              <a:t>,3.10.2011, http://commons.wikimedia.org/wiki/File:Encuentro_De_Adolescentes_-_Generaci%C3%B3n_Admirable.jpg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na\Desktop\Forostyl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45024"/>
            <a:ext cx="3600400" cy="27003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7.) dorostové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18 let</a:t>
            </a:r>
          </a:p>
          <a:p>
            <a:r>
              <a:rPr lang="cs-CZ" dirty="0" smtClean="0"/>
              <a:t>Největší rozvoj fyzických a duševních sil</a:t>
            </a:r>
          </a:p>
          <a:p>
            <a:r>
              <a:rPr lang="cs-CZ" dirty="0" smtClean="0"/>
              <a:t>Zastavuje se růst do výšky,  formuje se konečný typ postavy</a:t>
            </a:r>
          </a:p>
          <a:p>
            <a:r>
              <a:rPr lang="cs-CZ" dirty="0" smtClean="0"/>
              <a:t>Rozvoj druhotných pohlavních znaků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915816" y="63093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 smtClean="0"/>
              <a:t>Matias Atencio sacó esta foto en el Planetario de Buenos Aires el dia 15 de agosto de 2009 en una reunión del foro Stylers.</a:t>
            </a:r>
            <a:r>
              <a:rPr lang="cs-CZ" sz="800" dirty="0" smtClean="0"/>
              <a:t>,3.10.2011, http://commons.wikimedia.org/wiki/File:Forostylers.jpg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) dospělost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30 let</a:t>
            </a:r>
          </a:p>
          <a:p>
            <a:r>
              <a:rPr lang="cs-CZ" dirty="0" smtClean="0"/>
              <a:t>Vrchol fyzické zdatnosti</a:t>
            </a:r>
          </a:p>
          <a:p>
            <a:r>
              <a:rPr lang="cs-CZ" dirty="0" smtClean="0"/>
              <a:t>Osamostatnění se od rodičů</a:t>
            </a:r>
          </a:p>
          <a:p>
            <a:r>
              <a:rPr lang="cs-CZ" dirty="0" smtClean="0"/>
              <a:t>Založení vlastní rodiny</a:t>
            </a:r>
            <a:endParaRPr lang="cs-CZ" dirty="0"/>
          </a:p>
        </p:txBody>
      </p:sp>
      <p:pic>
        <p:nvPicPr>
          <p:cNvPr id="8194" name="Picture 2" descr="C:\Users\Jana\Desktop\Expecting_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9040"/>
            <a:ext cx="3672706" cy="270166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987824" y="6453336"/>
            <a:ext cx="3744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err="1" smtClean="0"/>
              <a:t>Nils</a:t>
            </a:r>
            <a:r>
              <a:rPr lang="cs-CZ" sz="800" dirty="0" smtClean="0"/>
              <a:t> </a:t>
            </a:r>
            <a:r>
              <a:rPr lang="cs-CZ" sz="800" dirty="0" err="1" smtClean="0"/>
              <a:t>Fretwurst</a:t>
            </a:r>
            <a:r>
              <a:rPr lang="cs-CZ" sz="800" dirty="0" smtClean="0"/>
              <a:t>,3.10.2011, http://commons.wikimedia.org/wiki/File:Expecting_family.jpg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9.) zralost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Do 45 let</a:t>
            </a:r>
          </a:p>
          <a:p>
            <a:r>
              <a:rPr lang="cs-CZ" dirty="0" smtClean="0"/>
              <a:t>Vyzrálost tělesná </a:t>
            </a:r>
            <a:br>
              <a:rPr lang="cs-CZ" dirty="0" smtClean="0"/>
            </a:br>
            <a:r>
              <a:rPr lang="cs-CZ" dirty="0" smtClean="0"/>
              <a:t>i duševní</a:t>
            </a:r>
          </a:p>
          <a:p>
            <a:r>
              <a:rPr lang="cs-CZ" dirty="0" smtClean="0"/>
              <a:t>Snahy po uplatnění zkušeností</a:t>
            </a:r>
          </a:p>
          <a:p>
            <a:r>
              <a:rPr lang="cs-CZ" dirty="0" smtClean="0"/>
              <a:t>Největší pracovní aktivita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>
                <a:hlinkClick r:id="rId2" action="ppaction://hlinkfile" tooltip="User:Barcbarc (page does not exist)"/>
              </a:rPr>
              <a:t>Barcbarc</a:t>
            </a:r>
            <a:endParaRPr lang="cs-CZ" dirty="0"/>
          </a:p>
        </p:txBody>
      </p:sp>
      <p:pic>
        <p:nvPicPr>
          <p:cNvPr id="24580" name="Picture 4" descr="File:Andrewcallo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628800"/>
            <a:ext cx="3080116" cy="4106821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5436096" y="5733256"/>
            <a:ext cx="3413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err="1" smtClean="0"/>
              <a:t>Barcbarc</a:t>
            </a:r>
            <a:r>
              <a:rPr lang="cs-CZ" sz="800" dirty="0" smtClean="0"/>
              <a:t>,3.10.2011, http://commons.wikimedia.org/wiki/File:Andrewcallow.jpg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10.) střední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340768"/>
            <a:ext cx="7498080" cy="4800600"/>
          </a:xfrm>
        </p:spPr>
        <p:txBody>
          <a:bodyPr/>
          <a:lstStyle/>
          <a:p>
            <a:r>
              <a:rPr lang="cs-CZ" dirty="0" smtClean="0"/>
              <a:t>Do 60 let</a:t>
            </a:r>
          </a:p>
          <a:p>
            <a:r>
              <a:rPr lang="cs-CZ" dirty="0" smtClean="0"/>
              <a:t>U ženy končí období plodnosti</a:t>
            </a:r>
          </a:p>
          <a:p>
            <a:r>
              <a:rPr lang="cs-CZ" dirty="0" smtClean="0"/>
              <a:t>Předávání vědomostí a zkušeností mladším</a:t>
            </a:r>
            <a:endParaRPr lang="cs-CZ" dirty="0"/>
          </a:p>
        </p:txBody>
      </p:sp>
      <p:pic>
        <p:nvPicPr>
          <p:cNvPr id="8" name="Picture 2" descr="http://upload.wikimedia.org/wikipedia/commons/2/2e/CARNetov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4608512" cy="243099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2843808" y="6021288"/>
            <a:ext cx="32688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err="1" smtClean="0"/>
              <a:t>Lculina</a:t>
            </a:r>
            <a:r>
              <a:rPr lang="cs-CZ" sz="800" dirty="0" smtClean="0"/>
              <a:t>,3.10.2011, http://commons.wikimedia.org/wiki/File:CARNetovci.jpg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11.)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75 let</a:t>
            </a:r>
          </a:p>
          <a:p>
            <a:r>
              <a:rPr lang="cs-CZ" dirty="0" smtClean="0"/>
              <a:t>Úbytek vody v tkáních</a:t>
            </a:r>
          </a:p>
          <a:p>
            <a:r>
              <a:rPr lang="cs-CZ" dirty="0" smtClean="0"/>
              <a:t>Orgány a tkáně se zmenšují</a:t>
            </a:r>
          </a:p>
          <a:p>
            <a:r>
              <a:rPr lang="cs-CZ" dirty="0" smtClean="0"/>
              <a:t>Řídnutí kostí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Picture 2" descr="File:Androulla Vassilio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377614" cy="2916586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995936" y="6453336"/>
            <a:ext cx="38106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/>
              <a:t>Marina </a:t>
            </a:r>
            <a:r>
              <a:rPr lang="cs-CZ" sz="800" dirty="0" err="1" smtClean="0"/>
              <a:t>Ofugi</a:t>
            </a:r>
            <a:r>
              <a:rPr lang="cs-CZ" sz="800" dirty="0" smtClean="0"/>
              <a:t>,3.10.2011, http://commons.wikimedia.org/wiki/File:Androulla_Vassiliou.jpg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12.) vysoké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Nad 75 let</a:t>
            </a:r>
          </a:p>
          <a:p>
            <a:r>
              <a:rPr lang="pl-PL" dirty="0" smtClean="0"/>
              <a:t>Většinou závislost na pomoci z okolí </a:t>
            </a:r>
          </a:p>
          <a:p>
            <a:r>
              <a:rPr lang="pl-PL" dirty="0" smtClean="0"/>
              <a:t>Činnost vnitřních orgánů ochabuje</a:t>
            </a:r>
          </a:p>
          <a:p>
            <a:r>
              <a:rPr lang="pl-PL" dirty="0" smtClean="0"/>
              <a:t>Oslabují se funkce smyslových orgánů</a:t>
            </a:r>
            <a:endParaRPr lang="cs-CZ" dirty="0"/>
          </a:p>
        </p:txBody>
      </p:sp>
      <p:pic>
        <p:nvPicPr>
          <p:cNvPr id="21506" name="Picture 2" descr="File:Farm Security Administration- Resettlement Administration, Federal-State old age assistance provides for those who... - NARA - 195884.t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3446959" cy="273930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7718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err="1" smtClean="0"/>
              <a:t>Unknown</a:t>
            </a:r>
            <a:r>
              <a:rPr lang="cs-CZ" sz="800" dirty="0" smtClean="0"/>
              <a:t> </a:t>
            </a:r>
            <a:r>
              <a:rPr lang="cs-CZ" sz="800" dirty="0" err="1" smtClean="0"/>
              <a:t>or</a:t>
            </a:r>
            <a:r>
              <a:rPr lang="cs-CZ" sz="800" dirty="0" smtClean="0"/>
              <a:t> not </a:t>
            </a:r>
            <a:r>
              <a:rPr lang="cs-CZ" sz="800" dirty="0" err="1" smtClean="0"/>
              <a:t>provided</a:t>
            </a:r>
            <a:r>
              <a:rPr lang="cs-CZ" sz="800" dirty="0" smtClean="0"/>
              <a:t> </a:t>
            </a:r>
            <a:r>
              <a:rPr lang="cs-CZ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,3.10.2011://commons.wikimedia.org/wiki/File:Farm_Security_Administration-_Resettlement_Administration,_Federal-State_old_age_assistance_provides_for_those_who..._-_NARA_-_195884.tif</a:t>
            </a:r>
            <a:endParaRPr lang="cs-CZ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Zastavení životních funkcí v organismu</a:t>
            </a:r>
          </a:p>
          <a:p>
            <a:r>
              <a:rPr lang="cs-CZ" dirty="0" smtClean="0"/>
              <a:t>Ú</a:t>
            </a:r>
            <a:r>
              <a:rPr lang="pt-BR" dirty="0" smtClean="0"/>
              <a:t>plná a trvalá ztráta vědomí</a:t>
            </a:r>
            <a:endParaRPr lang="cs-CZ" dirty="0"/>
          </a:p>
        </p:txBody>
      </p:sp>
      <p:pic>
        <p:nvPicPr>
          <p:cNvPr id="20482" name="Picture 2" descr="File:Trees and graves (443730121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24944"/>
            <a:ext cx="4667672" cy="3109837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699792" y="6021288"/>
            <a:ext cx="42707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err="1" smtClean="0"/>
              <a:t>Ben</a:t>
            </a:r>
            <a:r>
              <a:rPr lang="cs-CZ" sz="800" dirty="0" smtClean="0"/>
              <a:t> </a:t>
            </a:r>
            <a:r>
              <a:rPr lang="cs-CZ" sz="800" dirty="0" err="1" smtClean="0"/>
              <a:t>Salter</a:t>
            </a:r>
            <a:r>
              <a:rPr lang="cs-CZ" sz="800" dirty="0" smtClean="0"/>
              <a:t>,3.10.2011, http://commons.wikimedia.org/wiki/File:Trees_and_graves_(4437301211).jpg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Anotace:</a:t>
            </a:r>
          </a:p>
          <a:p>
            <a:pPr lvl="2"/>
            <a:r>
              <a:rPr lang="cs-CZ" dirty="0" smtClean="0"/>
              <a:t>Prezentace je zaměřena na jednotlivá období ve vývoji člověka</a:t>
            </a:r>
          </a:p>
          <a:p>
            <a:r>
              <a:rPr lang="cs-CZ" dirty="0" smtClean="0"/>
              <a:t>Očekávaný výstup:</a:t>
            </a:r>
          </a:p>
          <a:p>
            <a:pPr lvl="2"/>
            <a:r>
              <a:rPr lang="cs-CZ" dirty="0" smtClean="0"/>
              <a:t>Žáci pochopí změny, které se týkají vývoje člověka </a:t>
            </a:r>
            <a:br>
              <a:rPr lang="cs-CZ" dirty="0" smtClean="0"/>
            </a:br>
            <a:r>
              <a:rPr lang="cs-CZ" dirty="0" smtClean="0"/>
              <a:t>po narození</a:t>
            </a:r>
          </a:p>
          <a:p>
            <a:r>
              <a:rPr lang="cs-CZ" dirty="0" smtClean="0"/>
              <a:t>Vzdělávací oblast:</a:t>
            </a:r>
          </a:p>
          <a:p>
            <a:pPr lvl="2"/>
            <a:r>
              <a:rPr lang="cs-CZ" dirty="0" smtClean="0"/>
              <a:t>Člověk a jeho zdraví</a:t>
            </a:r>
          </a:p>
          <a:p>
            <a:r>
              <a:rPr lang="cs-CZ" dirty="0" smtClean="0"/>
              <a:t>Tematická oblast:</a:t>
            </a:r>
          </a:p>
          <a:p>
            <a:pPr lvl="2"/>
            <a:r>
              <a:rPr lang="cs-CZ" smtClean="0"/>
              <a:t>Rozmnožování a sexuální výchova</a:t>
            </a:r>
            <a:endParaRPr lang="cs-CZ" dirty="0" smtClean="0"/>
          </a:p>
          <a:p>
            <a:r>
              <a:rPr lang="cs-CZ" dirty="0" smtClean="0"/>
              <a:t>Věk:</a:t>
            </a:r>
          </a:p>
          <a:p>
            <a:pPr lvl="2"/>
            <a:r>
              <a:rPr lang="cs-CZ" dirty="0" smtClean="0"/>
              <a:t>8. a 9. ročník</a:t>
            </a:r>
          </a:p>
          <a:p>
            <a:r>
              <a:rPr lang="cs-CZ" dirty="0" smtClean="0"/>
              <a:t>Datum:</a:t>
            </a:r>
          </a:p>
          <a:p>
            <a:pPr lvl="2"/>
            <a:r>
              <a:rPr lang="cs-CZ" dirty="0" smtClean="0"/>
              <a:t>3.10. 2011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= Vývoj člověka od narození </a:t>
            </a:r>
            <a:br>
              <a:rPr lang="cs-CZ" dirty="0" smtClean="0"/>
            </a:br>
            <a:r>
              <a:rPr lang="cs-CZ" dirty="0" smtClean="0"/>
              <a:t>do smrti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835624"/>
          </a:xfrm>
        </p:spPr>
        <p:txBody>
          <a:bodyPr/>
          <a:lstStyle/>
          <a:p>
            <a:r>
              <a:rPr lang="cs-CZ" dirty="0" smtClean="0"/>
              <a:t>Různá období</a:t>
            </a:r>
          </a:p>
          <a:p>
            <a:r>
              <a:rPr lang="cs-CZ" dirty="0" smtClean="0"/>
              <a:t>Duševní a tělesná proměna člověka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1.) novorozenecké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4 týdnů</a:t>
            </a:r>
          </a:p>
          <a:p>
            <a:r>
              <a:rPr lang="cs-CZ" dirty="0" smtClean="0"/>
              <a:t>Vyvinut  dýchací, sací, uchopovací, plavací, úlekový reflex </a:t>
            </a:r>
          </a:p>
          <a:p>
            <a:r>
              <a:rPr lang="cs-CZ" dirty="0" smtClean="0"/>
              <a:t>Změny v cévní soustavě</a:t>
            </a:r>
          </a:p>
          <a:p>
            <a:r>
              <a:rPr lang="cs-CZ" dirty="0" smtClean="0"/>
              <a:t>První známky citové vazby na matku</a:t>
            </a:r>
            <a:endParaRPr lang="cs-CZ" dirty="0"/>
          </a:p>
        </p:txBody>
      </p:sp>
      <p:pic>
        <p:nvPicPr>
          <p:cNvPr id="1026" name="Picture 2" descr="C:\Users\Jana\Desktop\800px-Newborn_inf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21088"/>
            <a:ext cx="3312368" cy="219858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987824" y="6381328"/>
            <a:ext cx="35541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/>
              <a:t>Taxiarchos228,3.10.2011, http://cs.wikipedia.org/wiki/Soubor:Newborn_infant.jpg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2.) kojenecké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konce 1. roku</a:t>
            </a:r>
          </a:p>
          <a:p>
            <a:r>
              <a:rPr lang="cs-CZ" dirty="0" smtClean="0"/>
              <a:t>Krmení dítěte mateřským mlékem </a:t>
            </a:r>
          </a:p>
          <a:p>
            <a:r>
              <a:rPr lang="cs-CZ" dirty="0" smtClean="0"/>
              <a:t>Během prvního roku další změny: rozvoj smyslů, pohybové schopnosti, prořezávají se zuby</a:t>
            </a:r>
          </a:p>
          <a:p>
            <a:r>
              <a:rPr lang="cs-CZ" dirty="0" smtClean="0"/>
              <a:t>Na konci období dítě začíná mluvit, začíná si stoupat, vyvíjí se zakřivení páteře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Jana\Desktop\fotooo(2)\100MEDIA\IMG_1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3168352" cy="2376264"/>
          </a:xfrm>
          <a:prstGeom prst="rect">
            <a:avLst/>
          </a:prstGeom>
          <a:noFill/>
        </p:spPr>
      </p:pic>
      <p:pic>
        <p:nvPicPr>
          <p:cNvPr id="2052" name="Picture 4" descr="C:\Users\Jana\Desktop\fotooo(2)\100MEDIA\IMG_1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187957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3.) batolecí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3 let</a:t>
            </a:r>
          </a:p>
          <a:p>
            <a:r>
              <a:rPr lang="cs-CZ" dirty="0" smtClean="0"/>
              <a:t>Učí se pořádně chodit</a:t>
            </a:r>
          </a:p>
          <a:p>
            <a:r>
              <a:rPr lang="cs-CZ" dirty="0" smtClean="0"/>
              <a:t>Mění se proporce těla </a:t>
            </a:r>
          </a:p>
          <a:p>
            <a:r>
              <a:rPr lang="cs-CZ" dirty="0" smtClean="0"/>
              <a:t>Ke konci období vyvinutý mléčný chrup </a:t>
            </a:r>
            <a:endParaRPr lang="cs-CZ" dirty="0"/>
          </a:p>
        </p:txBody>
      </p:sp>
      <p:pic>
        <p:nvPicPr>
          <p:cNvPr id="3074" name="Picture 2" descr="C:\Users\Jana\Desktop\fotooo(2)\100MEDIA\IMG_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4.) předškolní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6 let</a:t>
            </a:r>
          </a:p>
          <a:p>
            <a:r>
              <a:rPr lang="cs-CZ" dirty="0" smtClean="0"/>
              <a:t>Období vytáhlosti</a:t>
            </a:r>
          </a:p>
          <a:p>
            <a:r>
              <a:rPr lang="cs-CZ" dirty="0" smtClean="0"/>
              <a:t>Začínají vypadávat mléčné zuby</a:t>
            </a:r>
          </a:p>
          <a:p>
            <a:r>
              <a:rPr lang="cs-CZ" dirty="0" smtClean="0"/>
              <a:t>Začlenění do dětského kolektivu </a:t>
            </a:r>
          </a:p>
          <a:p>
            <a:endParaRPr lang="cs-CZ" dirty="0"/>
          </a:p>
        </p:txBody>
      </p:sp>
      <p:pic>
        <p:nvPicPr>
          <p:cNvPr id="4098" name="Picture 2" descr="C:\Users\Jana\Desktop\800px-ADO_5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3816424" cy="250452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771800" y="6237312"/>
            <a:ext cx="37016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/>
              <a:t>user:</a:t>
            </a:r>
            <a:r>
              <a:rPr lang="cs-CZ" sz="800" dirty="0" err="1" smtClean="0"/>
              <a:t>ozgurmulazimoglu</a:t>
            </a:r>
            <a:r>
              <a:rPr lang="cs-CZ" sz="800" dirty="0" smtClean="0"/>
              <a:t>,3.10.2011, http://cs.wikipedia.org/wiki/Soubor:ADO_5721.jpg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5.) mladší školní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10 let</a:t>
            </a:r>
          </a:p>
          <a:p>
            <a:r>
              <a:rPr lang="cs-CZ" dirty="0" smtClean="0"/>
              <a:t>1. stupeň ZŠ</a:t>
            </a:r>
          </a:p>
          <a:p>
            <a:r>
              <a:rPr lang="cs-CZ" dirty="0" smtClean="0"/>
              <a:t>Tělesné tvary se zaoblují</a:t>
            </a:r>
          </a:p>
          <a:p>
            <a:r>
              <a:rPr lang="cs-CZ" dirty="0" smtClean="0"/>
              <a:t>Prořezává se trvalý chrup</a:t>
            </a:r>
          </a:p>
          <a:p>
            <a:endParaRPr lang="cs-CZ" dirty="0" smtClean="0"/>
          </a:p>
        </p:txBody>
      </p:sp>
      <p:pic>
        <p:nvPicPr>
          <p:cNvPr id="5122" name="Picture 2" descr="C:\Users\Jana\Desktop\693px-Cape-Coloured-School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17032"/>
            <a:ext cx="3600400" cy="268081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195736" y="6453336"/>
            <a:ext cx="5596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Picture by Henry Trotter, 2006</a:t>
            </a:r>
            <a:r>
              <a:rPr lang="cs-CZ" sz="800" dirty="0" smtClean="0"/>
              <a:t>, 3.10.2011,http://commons.wikimedia.org/wiki/File:Cape-Coloured-School-Children.jpg?uselang=cs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405</TotalTime>
  <Words>427</Words>
  <Application>Microsoft Office PowerPoint</Application>
  <PresentationFormat>Předvádění na obrazovce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Slunovrat</vt:lpstr>
      <vt:lpstr>Postnatální vývoj</vt:lpstr>
      <vt:lpstr>Snímek 2</vt:lpstr>
      <vt:lpstr>= Vývoj člověka od narození  do smrti </vt:lpstr>
      <vt:lpstr>1.) novorozenecké období</vt:lpstr>
      <vt:lpstr>2.) kojenecké období</vt:lpstr>
      <vt:lpstr>Snímek 6</vt:lpstr>
      <vt:lpstr>3.) batolecí období</vt:lpstr>
      <vt:lpstr>4.) předškolní věk</vt:lpstr>
      <vt:lpstr>5.) mladší školní věk</vt:lpstr>
      <vt:lpstr>6.) starší školní věk</vt:lpstr>
      <vt:lpstr>7.) dorostové období</vt:lpstr>
      <vt:lpstr>8. ) dospělost</vt:lpstr>
      <vt:lpstr>9.) zralost</vt:lpstr>
      <vt:lpstr>10.) střední věk</vt:lpstr>
      <vt:lpstr>11.) stáří</vt:lpstr>
      <vt:lpstr>12.) vysoké stáří</vt:lpstr>
      <vt:lpstr>smrt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</dc:creator>
  <cp:lastModifiedBy>Mareček</cp:lastModifiedBy>
  <cp:revision>48</cp:revision>
  <dcterms:created xsi:type="dcterms:W3CDTF">2011-08-05T18:26:48Z</dcterms:created>
  <dcterms:modified xsi:type="dcterms:W3CDTF">2013-06-05T16:59:46Z</dcterms:modified>
</cp:coreProperties>
</file>