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82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8514C-450B-426B-BA4A-E15F6EC4492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731E28-0449-4BF9-962A-10BC05299F4B}">
      <dgm:prSet phldrT="[Text]"/>
      <dgm:spPr/>
      <dgm:t>
        <a:bodyPr/>
        <a:lstStyle/>
        <a:p>
          <a:r>
            <a:rPr lang="cs-CZ" dirty="0" smtClean="0"/>
            <a:t>Mechanická</a:t>
          </a:r>
          <a:endParaRPr lang="cs-CZ" dirty="0"/>
        </a:p>
      </dgm:t>
    </dgm:pt>
    <dgm:pt modelId="{522426B8-61F0-4AD1-84C7-F75FB7E63FEC}" type="parTrans" cxnId="{5483281B-2F1F-4804-9FEB-E5C824436BB7}">
      <dgm:prSet/>
      <dgm:spPr/>
      <dgm:t>
        <a:bodyPr/>
        <a:lstStyle/>
        <a:p>
          <a:endParaRPr lang="cs-CZ"/>
        </a:p>
      </dgm:t>
    </dgm:pt>
    <dgm:pt modelId="{534A22DD-633E-4C4F-A8F1-313BB0D81FEC}" type="sibTrans" cxnId="{5483281B-2F1F-4804-9FEB-E5C824436BB7}">
      <dgm:prSet/>
      <dgm:spPr/>
      <dgm:t>
        <a:bodyPr/>
        <a:lstStyle/>
        <a:p>
          <a:endParaRPr lang="cs-CZ"/>
        </a:p>
      </dgm:t>
    </dgm:pt>
    <dgm:pt modelId="{8260291C-035C-407B-B3D9-019B64931D16}">
      <dgm:prSet phldrT="[Text]"/>
      <dgm:spPr/>
      <dgm:t>
        <a:bodyPr/>
        <a:lstStyle/>
        <a:p>
          <a:r>
            <a:rPr lang="cs-CZ" dirty="0" smtClean="0"/>
            <a:t>Hormonální</a:t>
          </a:r>
          <a:endParaRPr lang="cs-CZ" dirty="0"/>
        </a:p>
      </dgm:t>
    </dgm:pt>
    <dgm:pt modelId="{6AB36A7C-59EC-4717-9960-98BF795CD306}" type="parTrans" cxnId="{D361B5B9-1085-4B7C-B091-5EE5C9C20486}">
      <dgm:prSet/>
      <dgm:spPr/>
    </dgm:pt>
    <dgm:pt modelId="{0054D9AA-BD03-4183-A517-6C918B2F8048}" type="sibTrans" cxnId="{D361B5B9-1085-4B7C-B091-5EE5C9C20486}">
      <dgm:prSet/>
      <dgm:spPr/>
    </dgm:pt>
    <dgm:pt modelId="{A1DF4ED5-08C3-4A90-BDF9-834827A3323B}">
      <dgm:prSet phldrT="[Text]"/>
      <dgm:spPr/>
      <dgm:t>
        <a:bodyPr/>
        <a:lstStyle/>
        <a:p>
          <a:r>
            <a:rPr lang="cs-CZ" dirty="0" smtClean="0"/>
            <a:t>Přirozená</a:t>
          </a:r>
          <a:endParaRPr lang="cs-CZ" dirty="0"/>
        </a:p>
      </dgm:t>
    </dgm:pt>
    <dgm:pt modelId="{D47C0114-C0D8-4183-9A9C-7CDBD9BAB8CB}" type="parTrans" cxnId="{63B4CE49-8518-405E-AED6-5A92437E5693}">
      <dgm:prSet/>
      <dgm:spPr/>
    </dgm:pt>
    <dgm:pt modelId="{8F87BAA6-0345-4893-9DD4-22499A8E6882}" type="sibTrans" cxnId="{63B4CE49-8518-405E-AED6-5A92437E5693}">
      <dgm:prSet/>
      <dgm:spPr/>
    </dgm:pt>
    <dgm:pt modelId="{6A9739FE-29AD-4E85-A488-A50EC4939E2F}">
      <dgm:prSet phldrT="[Text]"/>
      <dgm:spPr/>
      <dgm:t>
        <a:bodyPr/>
        <a:lstStyle/>
        <a:p>
          <a:r>
            <a:rPr lang="cs-CZ" dirty="0" smtClean="0"/>
            <a:t>Kombinace jednotlivých způsobů</a:t>
          </a:r>
          <a:endParaRPr lang="cs-CZ" dirty="0"/>
        </a:p>
      </dgm:t>
    </dgm:pt>
    <dgm:pt modelId="{3E78F374-6493-4284-A4E4-C62EBDD8277A}" type="parTrans" cxnId="{3381F868-0A78-411D-96F9-3C1D6C9EA01A}">
      <dgm:prSet/>
      <dgm:spPr/>
    </dgm:pt>
    <dgm:pt modelId="{9E22D3C4-F314-4296-932D-F4913591FC38}" type="sibTrans" cxnId="{3381F868-0A78-411D-96F9-3C1D6C9EA01A}">
      <dgm:prSet/>
      <dgm:spPr/>
    </dgm:pt>
    <dgm:pt modelId="{8A1F8615-A02F-4F2C-9547-907D2B29C286}">
      <dgm:prSet phldrT="[Text]"/>
      <dgm:spPr/>
      <dgm:t>
        <a:bodyPr/>
        <a:lstStyle/>
        <a:p>
          <a:r>
            <a:rPr lang="cs-CZ" dirty="0" smtClean="0"/>
            <a:t>Sterilizace</a:t>
          </a:r>
          <a:endParaRPr lang="cs-CZ" dirty="0"/>
        </a:p>
      </dgm:t>
    </dgm:pt>
    <dgm:pt modelId="{096D70BD-204F-498B-8752-0360D399D983}" type="parTrans" cxnId="{41B29513-4971-4B7B-B1AB-854FC4BE129E}">
      <dgm:prSet/>
      <dgm:spPr/>
    </dgm:pt>
    <dgm:pt modelId="{2F64D9E7-5CE2-409B-BED6-70CAF0492C41}" type="sibTrans" cxnId="{41B29513-4971-4B7B-B1AB-854FC4BE129E}">
      <dgm:prSet/>
      <dgm:spPr/>
    </dgm:pt>
    <dgm:pt modelId="{324BC1D0-7AD8-49E3-9ED1-C425D6C994CE}" type="pres">
      <dgm:prSet presAssocID="{5A98514C-450B-426B-BA4A-E15F6EC449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92F789-533E-48AE-B1CE-7F476BA65A03}" type="pres">
      <dgm:prSet presAssocID="{FE731E28-0449-4BF9-962A-10BC05299F4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581F1B-6064-4D21-9DFA-A69FD5B43914}" type="pres">
      <dgm:prSet presAssocID="{534A22DD-633E-4C4F-A8F1-313BB0D81FEC}" presName="sibTrans" presStyleCnt="0"/>
      <dgm:spPr/>
    </dgm:pt>
    <dgm:pt modelId="{DFA7B6CE-95AE-4934-AA02-902A630BA155}" type="pres">
      <dgm:prSet presAssocID="{8260291C-035C-407B-B3D9-019B64931D1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29617F-8E2B-4847-BBEB-D1B5318C3FC8}" type="pres">
      <dgm:prSet presAssocID="{0054D9AA-BD03-4183-A517-6C918B2F8048}" presName="sibTrans" presStyleCnt="0"/>
      <dgm:spPr/>
    </dgm:pt>
    <dgm:pt modelId="{69F31D2B-139E-4FA9-9012-FFF72DBEDD60}" type="pres">
      <dgm:prSet presAssocID="{A1DF4ED5-08C3-4A90-BDF9-834827A3323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9B6BBF-204D-4A46-9870-7257D0C396C9}" type="pres">
      <dgm:prSet presAssocID="{8F87BAA6-0345-4893-9DD4-22499A8E6882}" presName="sibTrans" presStyleCnt="0"/>
      <dgm:spPr/>
    </dgm:pt>
    <dgm:pt modelId="{F67BA245-FE31-4C7E-A29C-09696A38E778}" type="pres">
      <dgm:prSet presAssocID="{6A9739FE-29AD-4E85-A488-A50EC4939E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37A009-D662-413E-A1BC-A11BDEBEF50D}" type="pres">
      <dgm:prSet presAssocID="{9E22D3C4-F314-4296-932D-F4913591FC38}" presName="sibTrans" presStyleCnt="0"/>
      <dgm:spPr/>
    </dgm:pt>
    <dgm:pt modelId="{23E14E6A-7B23-4823-BADE-59C8177AB879}" type="pres">
      <dgm:prSet presAssocID="{8A1F8615-A02F-4F2C-9547-907D2B29C2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B29513-4971-4B7B-B1AB-854FC4BE129E}" srcId="{5A98514C-450B-426B-BA4A-E15F6EC4492A}" destId="{8A1F8615-A02F-4F2C-9547-907D2B29C286}" srcOrd="4" destOrd="0" parTransId="{096D70BD-204F-498B-8752-0360D399D983}" sibTransId="{2F64D9E7-5CE2-409B-BED6-70CAF0492C41}"/>
    <dgm:cxn modelId="{3381F868-0A78-411D-96F9-3C1D6C9EA01A}" srcId="{5A98514C-450B-426B-BA4A-E15F6EC4492A}" destId="{6A9739FE-29AD-4E85-A488-A50EC4939E2F}" srcOrd="3" destOrd="0" parTransId="{3E78F374-6493-4284-A4E4-C62EBDD8277A}" sibTransId="{9E22D3C4-F314-4296-932D-F4913591FC38}"/>
    <dgm:cxn modelId="{46C6501B-E2C6-49C5-B6D0-7081AE5B47FA}" type="presOf" srcId="{A1DF4ED5-08C3-4A90-BDF9-834827A3323B}" destId="{69F31D2B-139E-4FA9-9012-FFF72DBEDD60}" srcOrd="0" destOrd="0" presId="urn:microsoft.com/office/officeart/2005/8/layout/default"/>
    <dgm:cxn modelId="{5483281B-2F1F-4804-9FEB-E5C824436BB7}" srcId="{5A98514C-450B-426B-BA4A-E15F6EC4492A}" destId="{FE731E28-0449-4BF9-962A-10BC05299F4B}" srcOrd="0" destOrd="0" parTransId="{522426B8-61F0-4AD1-84C7-F75FB7E63FEC}" sibTransId="{534A22DD-633E-4C4F-A8F1-313BB0D81FEC}"/>
    <dgm:cxn modelId="{D361B5B9-1085-4B7C-B091-5EE5C9C20486}" srcId="{5A98514C-450B-426B-BA4A-E15F6EC4492A}" destId="{8260291C-035C-407B-B3D9-019B64931D16}" srcOrd="1" destOrd="0" parTransId="{6AB36A7C-59EC-4717-9960-98BF795CD306}" sibTransId="{0054D9AA-BD03-4183-A517-6C918B2F8048}"/>
    <dgm:cxn modelId="{2930689E-929D-4F98-8ACB-07FE562AE110}" type="presOf" srcId="{6A9739FE-29AD-4E85-A488-A50EC4939E2F}" destId="{F67BA245-FE31-4C7E-A29C-09696A38E778}" srcOrd="0" destOrd="0" presId="urn:microsoft.com/office/officeart/2005/8/layout/default"/>
    <dgm:cxn modelId="{CA0BD856-787E-45F5-95D4-000085979A2E}" type="presOf" srcId="{8A1F8615-A02F-4F2C-9547-907D2B29C286}" destId="{23E14E6A-7B23-4823-BADE-59C8177AB879}" srcOrd="0" destOrd="0" presId="urn:microsoft.com/office/officeart/2005/8/layout/default"/>
    <dgm:cxn modelId="{49E6220B-DD20-4511-A2B8-B8C7AAAE7288}" type="presOf" srcId="{8260291C-035C-407B-B3D9-019B64931D16}" destId="{DFA7B6CE-95AE-4934-AA02-902A630BA155}" srcOrd="0" destOrd="0" presId="urn:microsoft.com/office/officeart/2005/8/layout/default"/>
    <dgm:cxn modelId="{63B4CE49-8518-405E-AED6-5A92437E5693}" srcId="{5A98514C-450B-426B-BA4A-E15F6EC4492A}" destId="{A1DF4ED5-08C3-4A90-BDF9-834827A3323B}" srcOrd="2" destOrd="0" parTransId="{D47C0114-C0D8-4183-9A9C-7CDBD9BAB8CB}" sibTransId="{8F87BAA6-0345-4893-9DD4-22499A8E6882}"/>
    <dgm:cxn modelId="{67FBA0F9-CF8C-4B1C-8610-9FFC4DD47B83}" type="presOf" srcId="{FE731E28-0449-4BF9-962A-10BC05299F4B}" destId="{5092F789-533E-48AE-B1CE-7F476BA65A03}" srcOrd="0" destOrd="0" presId="urn:microsoft.com/office/officeart/2005/8/layout/default"/>
    <dgm:cxn modelId="{D962141A-D850-4D37-8434-52B712C2525F}" type="presOf" srcId="{5A98514C-450B-426B-BA4A-E15F6EC4492A}" destId="{324BC1D0-7AD8-49E3-9ED1-C425D6C994CE}" srcOrd="0" destOrd="0" presId="urn:microsoft.com/office/officeart/2005/8/layout/default"/>
    <dgm:cxn modelId="{40224DB1-5039-463E-9219-A100E1795734}" type="presParOf" srcId="{324BC1D0-7AD8-49E3-9ED1-C425D6C994CE}" destId="{5092F789-533E-48AE-B1CE-7F476BA65A03}" srcOrd="0" destOrd="0" presId="urn:microsoft.com/office/officeart/2005/8/layout/default"/>
    <dgm:cxn modelId="{C2F8E9D1-EBAA-4DA7-A185-8F504BB103F9}" type="presParOf" srcId="{324BC1D0-7AD8-49E3-9ED1-C425D6C994CE}" destId="{49581F1B-6064-4D21-9DFA-A69FD5B43914}" srcOrd="1" destOrd="0" presId="urn:microsoft.com/office/officeart/2005/8/layout/default"/>
    <dgm:cxn modelId="{4B8D94E9-761A-4124-94FA-92798C1618C0}" type="presParOf" srcId="{324BC1D0-7AD8-49E3-9ED1-C425D6C994CE}" destId="{DFA7B6CE-95AE-4934-AA02-902A630BA155}" srcOrd="2" destOrd="0" presId="urn:microsoft.com/office/officeart/2005/8/layout/default"/>
    <dgm:cxn modelId="{CA6F7F9F-5075-4F32-B47E-DB0F07427808}" type="presParOf" srcId="{324BC1D0-7AD8-49E3-9ED1-C425D6C994CE}" destId="{8129617F-8E2B-4847-BBEB-D1B5318C3FC8}" srcOrd="3" destOrd="0" presId="urn:microsoft.com/office/officeart/2005/8/layout/default"/>
    <dgm:cxn modelId="{3774F180-F84F-47BD-AE10-A893CACA1107}" type="presParOf" srcId="{324BC1D0-7AD8-49E3-9ED1-C425D6C994CE}" destId="{69F31D2B-139E-4FA9-9012-FFF72DBEDD60}" srcOrd="4" destOrd="0" presId="urn:microsoft.com/office/officeart/2005/8/layout/default"/>
    <dgm:cxn modelId="{0CD40719-486D-49E0-90D3-D20BEEE0EB89}" type="presParOf" srcId="{324BC1D0-7AD8-49E3-9ED1-C425D6C994CE}" destId="{959B6BBF-204D-4A46-9870-7257D0C396C9}" srcOrd="5" destOrd="0" presId="urn:microsoft.com/office/officeart/2005/8/layout/default"/>
    <dgm:cxn modelId="{13EAE4BC-B4CF-4EA9-B951-9522C346DCE1}" type="presParOf" srcId="{324BC1D0-7AD8-49E3-9ED1-C425D6C994CE}" destId="{F67BA245-FE31-4C7E-A29C-09696A38E778}" srcOrd="6" destOrd="0" presId="urn:microsoft.com/office/officeart/2005/8/layout/default"/>
    <dgm:cxn modelId="{6B76318E-1E7C-48A2-94BB-390AFB46C992}" type="presParOf" srcId="{324BC1D0-7AD8-49E3-9ED1-C425D6C994CE}" destId="{9037A009-D662-413E-A1BC-A11BDEBEF50D}" srcOrd="7" destOrd="0" presId="urn:microsoft.com/office/officeart/2005/8/layout/default"/>
    <dgm:cxn modelId="{2DC1032A-0E09-4A3B-8F5E-BFCC29B4C367}" type="presParOf" srcId="{324BC1D0-7AD8-49E3-9ED1-C425D6C994CE}" destId="{23E14E6A-7B23-4823-BADE-59C8177AB87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92F789-533E-48AE-B1CE-7F476BA65A03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Mechanická</a:t>
          </a:r>
          <a:endParaRPr lang="cs-CZ" sz="3400" kern="1200" dirty="0"/>
        </a:p>
      </dsp:txBody>
      <dsp:txXfrm>
        <a:off x="0" y="558576"/>
        <a:ext cx="2657574" cy="1594544"/>
      </dsp:txXfrm>
    </dsp:sp>
    <dsp:sp modelId="{DFA7B6CE-95AE-4934-AA02-902A630BA155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Hormonální</a:t>
          </a:r>
          <a:endParaRPr lang="cs-CZ" sz="3400" kern="1200" dirty="0"/>
        </a:p>
      </dsp:txBody>
      <dsp:txXfrm>
        <a:off x="2923331" y="558576"/>
        <a:ext cx="2657574" cy="1594544"/>
      </dsp:txXfrm>
    </dsp:sp>
    <dsp:sp modelId="{69F31D2B-139E-4FA9-9012-FFF72DBEDD60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Přirozená</a:t>
          </a:r>
          <a:endParaRPr lang="cs-CZ" sz="3400" kern="1200" dirty="0"/>
        </a:p>
      </dsp:txBody>
      <dsp:txXfrm>
        <a:off x="5846663" y="558576"/>
        <a:ext cx="2657574" cy="1594544"/>
      </dsp:txXfrm>
    </dsp:sp>
    <dsp:sp modelId="{F67BA245-FE31-4C7E-A29C-09696A38E778}">
      <dsp:nvSpPr>
        <dsp:cNvPr id="0" name=""/>
        <dsp:cNvSpPr/>
      </dsp:nvSpPr>
      <dsp:spPr>
        <a:xfrm>
          <a:off x="1461665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Kombinace jednotlivých způsobů</a:t>
          </a:r>
          <a:endParaRPr lang="cs-CZ" sz="3400" kern="1200" dirty="0"/>
        </a:p>
      </dsp:txBody>
      <dsp:txXfrm>
        <a:off x="1461665" y="2418878"/>
        <a:ext cx="2657574" cy="1594544"/>
      </dsp:txXfrm>
    </dsp:sp>
    <dsp:sp modelId="{23E14E6A-7B23-4823-BADE-59C8177AB879}">
      <dsp:nvSpPr>
        <dsp:cNvPr id="0" name=""/>
        <dsp:cNvSpPr/>
      </dsp:nvSpPr>
      <dsp:spPr>
        <a:xfrm>
          <a:off x="4384997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Sterilizace</a:t>
          </a:r>
          <a:endParaRPr lang="cs-CZ" sz="3400" kern="1200" dirty="0"/>
        </a:p>
      </dsp:txBody>
      <dsp:txXfrm>
        <a:off x="4384997" y="2418878"/>
        <a:ext cx="2657574" cy="159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8E390-C2A8-45B8-84E2-93636179F744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BC287-47C7-4905-80F4-1D16AC8AC6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2EDF2A-A583-4959-A8FF-4F16644B6A09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138C4-901D-4183-9E03-19C48F5D5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Jana </a:t>
            </a:r>
            <a:r>
              <a:rPr lang="cs-CZ" dirty="0" err="1" smtClean="0"/>
              <a:t>fišerová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Antikoncepce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635896" y="6410848"/>
            <a:ext cx="2160240" cy="365760"/>
          </a:xfrm>
        </p:spPr>
        <p:txBody>
          <a:bodyPr/>
          <a:lstStyle/>
          <a:p>
            <a:r>
              <a:rPr lang="cs-CZ" dirty="0" smtClean="0"/>
              <a:t>EU-ICT-ČAZ-8-11</a:t>
            </a:r>
            <a:endParaRPr lang="cs-CZ" dirty="0"/>
          </a:p>
        </p:txBody>
      </p:sp>
      <p:pic>
        <p:nvPicPr>
          <p:cNvPr id="5" name="Picture 2" descr="F:\EU LOGO\logo_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9144000" cy="2336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Nitroděložní tělísko</a:t>
            </a:r>
          </a:p>
          <a:p>
            <a:pPr lvl="1"/>
            <a:r>
              <a:rPr lang="cs-CZ" dirty="0" smtClean="0"/>
              <a:t>Snižuje pravděpodobnost oplození</a:t>
            </a:r>
          </a:p>
          <a:p>
            <a:pPr lvl="1"/>
            <a:r>
              <a:rPr lang="cs-CZ" dirty="0" smtClean="0"/>
              <a:t>Brání již oplozenému vajíčku uhnízdit se v děloze</a:t>
            </a:r>
          </a:p>
          <a:p>
            <a:pPr lvl="1"/>
            <a:r>
              <a:rPr lang="cs-CZ" dirty="0" smtClean="0"/>
              <a:t>Zavádí gynekolog </a:t>
            </a:r>
            <a:br>
              <a:rPr lang="cs-CZ" dirty="0" smtClean="0"/>
            </a:br>
            <a:r>
              <a:rPr lang="cs-CZ" dirty="0" smtClean="0"/>
              <a:t>do dělohy</a:t>
            </a:r>
          </a:p>
          <a:p>
            <a:pPr lvl="1"/>
            <a:r>
              <a:rPr lang="cs-CZ" dirty="0" smtClean="0"/>
              <a:t>Není vhodná pro mladé ženy, které ještě nemají děti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Hormonální antikoncepce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Ovlivňuje hormonální proměny v organizmu ženy tak, že zabrání ovulaci</a:t>
            </a:r>
          </a:p>
          <a:p>
            <a:r>
              <a:rPr lang="cs-CZ" dirty="0" smtClean="0"/>
              <a:t>Na lékařský předpis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Hormonální tablety</a:t>
            </a:r>
          </a:p>
          <a:p>
            <a:pPr lvl="1"/>
            <a:r>
              <a:rPr lang="cs-CZ" dirty="0" smtClean="0"/>
              <a:t>Nízké dávky hormonů</a:t>
            </a:r>
          </a:p>
          <a:p>
            <a:pPr lvl="1"/>
            <a:r>
              <a:rPr lang="cs-CZ" dirty="0" smtClean="0"/>
              <a:t>Zabraňují ovulaci</a:t>
            </a:r>
          </a:p>
          <a:p>
            <a:pPr lvl="1"/>
            <a:r>
              <a:rPr lang="cs-CZ" dirty="0" smtClean="0"/>
              <a:t>Užívají se každý den od 1. menstruačního dne po 21 dní, pak </a:t>
            </a:r>
            <a:br>
              <a:rPr lang="cs-CZ" dirty="0" smtClean="0"/>
            </a:br>
            <a:r>
              <a:rPr lang="cs-CZ" dirty="0" smtClean="0"/>
              <a:t>7 dní pauza (dostaví se krvácení)</a:t>
            </a:r>
          </a:p>
          <a:p>
            <a:pPr lvl="1"/>
            <a:r>
              <a:rPr lang="cs-CZ" dirty="0" smtClean="0"/>
              <a:t>Celkem spolehlivé, ale je nutné pravidelné užívání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Hormonální implantáty </a:t>
            </a:r>
          </a:p>
          <a:p>
            <a:pPr lvl="1"/>
            <a:r>
              <a:rPr lang="cs-CZ" dirty="0" smtClean="0"/>
              <a:t>Tělíska s hormonem </a:t>
            </a:r>
            <a:r>
              <a:rPr lang="cs-CZ" dirty="0" err="1" smtClean="0"/>
              <a:t>gestagen</a:t>
            </a:r>
            <a:endParaRPr lang="cs-CZ" dirty="0" smtClean="0"/>
          </a:p>
          <a:p>
            <a:pPr lvl="1"/>
            <a:r>
              <a:rPr lang="cs-CZ" dirty="0" smtClean="0"/>
              <a:t>6 tělísek pod kůži v podpaží</a:t>
            </a:r>
          </a:p>
          <a:p>
            <a:pPr lvl="1"/>
            <a:r>
              <a:rPr lang="cs-CZ" dirty="0" smtClean="0"/>
              <a:t>Na 5 let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932040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8064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364088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580112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96136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012160" y="3140968"/>
            <a:ext cx="720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Hormonální náplasti</a:t>
            </a:r>
          </a:p>
          <a:p>
            <a:pPr lvl="1"/>
            <a:r>
              <a:rPr lang="cs-CZ" dirty="0" smtClean="0"/>
              <a:t>Aplikuje se jednou týdně po dobu 3 týdnů, pak je týden pauza pro menstruaci</a:t>
            </a:r>
          </a:p>
          <a:p>
            <a:pPr lvl="1"/>
            <a:r>
              <a:rPr lang="cs-CZ" dirty="0" smtClean="0"/>
              <a:t>Hormony se vstřebávají kůží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3059832" y="3645024"/>
            <a:ext cx="316835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Nouzová antikoncepce</a:t>
            </a:r>
          </a:p>
          <a:p>
            <a:pPr lvl="1"/>
            <a:r>
              <a:rPr lang="cs-CZ" dirty="0" smtClean="0"/>
              <a:t>Použití antikoncepční pilulky bezprostředně po styku, obvykle v rámci první pomoci </a:t>
            </a:r>
          </a:p>
          <a:p>
            <a:pPr lvl="1"/>
            <a:r>
              <a:rPr lang="cs-CZ" dirty="0" smtClean="0"/>
              <a:t>Vysoké množství hormonů</a:t>
            </a:r>
          </a:p>
          <a:p>
            <a:pPr lvl="1"/>
            <a:r>
              <a:rPr lang="cs-CZ" dirty="0" smtClean="0"/>
              <a:t>Zabraňuje oplozenému vajíčku v uhnízdění v děloze (vyvolá potrat)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Přirozená antikoncepce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Žádné umělé zásahy do organismu</a:t>
            </a:r>
          </a:p>
          <a:p>
            <a:r>
              <a:rPr lang="cs-CZ" dirty="0" smtClean="0"/>
              <a:t>Žádné mechanické pomůcky</a:t>
            </a:r>
          </a:p>
          <a:p>
            <a:r>
              <a:rPr lang="cs-CZ" dirty="0" smtClean="0"/>
              <a:t>Nejméně spolehlivá pro mladé</a:t>
            </a:r>
          </a:p>
          <a:p>
            <a:r>
              <a:rPr lang="cs-CZ" dirty="0" smtClean="0"/>
              <a:t>Založeno na poznání plodných a neplodných dnů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kalendářní metoda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metoda plodných a neplodných dnů </a:t>
            </a:r>
          </a:p>
          <a:p>
            <a:pPr lvl="1"/>
            <a:r>
              <a:rPr lang="cs-CZ" dirty="0" smtClean="0"/>
              <a:t> vychází z poznatku, že vajíčko může být oplodněno nejpozději do 72 hodin po ovulaci (14. den menstruačního cyklu)</a:t>
            </a:r>
          </a:p>
          <a:p>
            <a:r>
              <a:rPr lang="cs-CZ" b="1" i="1" dirty="0" smtClean="0"/>
              <a:t>metoda kontroly děložního hlenu </a:t>
            </a:r>
            <a:endParaRPr lang="cs-CZ" dirty="0" smtClean="0"/>
          </a:p>
          <a:p>
            <a:pPr lvl="1"/>
            <a:r>
              <a:rPr lang="cs-CZ" dirty="0" smtClean="0"/>
              <a:t>hlen se projevuje jako výtok, který se během cyklu mění</a:t>
            </a:r>
          </a:p>
          <a:p>
            <a:pPr lvl="1"/>
            <a:r>
              <a:rPr lang="cs-CZ" dirty="0" smtClean="0"/>
              <a:t>při ovulaci je čirý a má konzistenci želé</a:t>
            </a:r>
          </a:p>
          <a:p>
            <a:r>
              <a:rPr lang="cs-CZ" b="1" i="1" dirty="0" smtClean="0"/>
              <a:t>periodická sexuální abstinence </a:t>
            </a:r>
            <a:endParaRPr lang="cs-CZ" dirty="0" smtClean="0"/>
          </a:p>
          <a:p>
            <a:pPr lvl="1"/>
            <a:r>
              <a:rPr lang="cs-CZ" dirty="0" smtClean="0"/>
              <a:t>vynechání pohlavního styku v době ovulace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/>
              <a:t>přerušovaná soulož </a:t>
            </a:r>
            <a:endParaRPr lang="cs-CZ" dirty="0" smtClean="0"/>
          </a:p>
          <a:p>
            <a:pPr lvl="1"/>
            <a:r>
              <a:rPr lang="cs-CZ" dirty="0" smtClean="0"/>
              <a:t>ukončení styku před ejakulací partnera </a:t>
            </a:r>
          </a:p>
          <a:p>
            <a:r>
              <a:rPr lang="cs-CZ" b="1" i="1" dirty="0" smtClean="0"/>
              <a:t>teplotní metoda</a:t>
            </a:r>
          </a:p>
          <a:p>
            <a:pPr lvl="1"/>
            <a:r>
              <a:rPr lang="cs-CZ" dirty="0" smtClean="0"/>
              <a:t> založena na měření bazálních teplot (teplota v pochvě každé ráno, v době ovulace se pohybuje kolem 37,2°,měřeno lékařským teploměrem) </a:t>
            </a:r>
          </a:p>
          <a:p>
            <a:r>
              <a:rPr lang="cs-CZ" b="1" i="1" dirty="0" smtClean="0"/>
              <a:t>kojení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Sterilizace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podvázání vejcovodů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je trvalý stav, který nelze vrátit</a:t>
            </a:r>
          </a:p>
          <a:p>
            <a:pPr lvl="1"/>
            <a:r>
              <a:rPr lang="cs-CZ" dirty="0" smtClean="0"/>
              <a:t>indikace podléhají sterilizačnímu zákonu, přesto lze jednoduše vybrat tři základní podmínky u ženy:</a:t>
            </a:r>
          </a:p>
          <a:p>
            <a:pPr lvl="2"/>
            <a:r>
              <a:rPr lang="cs-CZ" dirty="0" smtClean="0"/>
              <a:t> žena dosáhla 35 let </a:t>
            </a:r>
          </a:p>
          <a:p>
            <a:pPr lvl="2"/>
            <a:r>
              <a:rPr lang="cs-CZ" dirty="0" smtClean="0"/>
              <a:t>má 3 děti </a:t>
            </a:r>
          </a:p>
          <a:p>
            <a:pPr lvl="2"/>
            <a:r>
              <a:rPr lang="cs-CZ" dirty="0" smtClean="0"/>
              <a:t>nemá možnost jiné antikoncepce 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Anotace:</a:t>
            </a:r>
          </a:p>
          <a:p>
            <a:pPr lvl="2"/>
            <a:r>
              <a:rPr lang="cs-CZ" dirty="0" smtClean="0"/>
              <a:t>Žáci se i s praktickými ukázkami seznámí s jednotlivými druhy antikoncepce a pochopí její důležitost jednak v zabránění otěhotnění, ale i v ochraně svého zdraví</a:t>
            </a:r>
          </a:p>
          <a:p>
            <a:r>
              <a:rPr lang="cs-CZ" sz="2400" dirty="0" smtClean="0"/>
              <a:t>Očekávaný výstup:</a:t>
            </a:r>
          </a:p>
          <a:p>
            <a:pPr lvl="2"/>
            <a:r>
              <a:rPr lang="cs-CZ" dirty="0" smtClean="0"/>
              <a:t>Žáci diskutují o typech antikoncepce a její vhodnosti pro mladistvé</a:t>
            </a:r>
          </a:p>
          <a:p>
            <a:r>
              <a:rPr lang="cs-CZ" sz="2400" dirty="0" smtClean="0"/>
              <a:t>Vzdělávací oblast:</a:t>
            </a:r>
          </a:p>
          <a:p>
            <a:pPr lvl="2"/>
            <a:r>
              <a:rPr lang="cs-CZ" dirty="0" smtClean="0"/>
              <a:t>Člověk a jeho zdraví</a:t>
            </a:r>
          </a:p>
          <a:p>
            <a:r>
              <a:rPr lang="cs-CZ" dirty="0" smtClean="0"/>
              <a:t>Tematická oblast:</a:t>
            </a:r>
          </a:p>
          <a:p>
            <a:pPr lvl="2"/>
            <a:r>
              <a:rPr lang="cs-CZ" dirty="0" smtClean="0"/>
              <a:t>Rozmnožování a sexuální výchova</a:t>
            </a:r>
          </a:p>
          <a:p>
            <a:r>
              <a:rPr lang="cs-CZ" sz="2400" dirty="0" smtClean="0"/>
              <a:t>Věk:</a:t>
            </a:r>
          </a:p>
          <a:p>
            <a:pPr lvl="2"/>
            <a:r>
              <a:rPr lang="cs-CZ" dirty="0" smtClean="0"/>
              <a:t>8. a 9. ročník</a:t>
            </a:r>
          </a:p>
          <a:p>
            <a:r>
              <a:rPr lang="cs-CZ" sz="2400" dirty="0" smtClean="0"/>
              <a:t>Datum:</a:t>
            </a:r>
          </a:p>
          <a:p>
            <a:pPr lvl="2"/>
            <a:r>
              <a:rPr lang="cs-CZ" sz="1700" dirty="0" smtClean="0"/>
              <a:t>13.12.2011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antikoncepce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Zabránit oplodnění vajíčka spermií</a:t>
            </a:r>
          </a:p>
          <a:p>
            <a:pPr lvl="2"/>
            <a:r>
              <a:rPr lang="cs-CZ" dirty="0" smtClean="0"/>
              <a:t>Různá spolehlivost</a:t>
            </a:r>
          </a:p>
          <a:p>
            <a:pPr lvl="2"/>
            <a:r>
              <a:rPr lang="cs-CZ" dirty="0" smtClean="0"/>
              <a:t>Výhody i nevýhody</a:t>
            </a:r>
          </a:p>
          <a:p>
            <a:pPr lvl="2"/>
            <a:r>
              <a:rPr lang="cs-CZ" dirty="0" smtClean="0"/>
              <a:t>Důležitá je porada o vhodnosti antikoncepce s gynekologem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zabránit nežádoucímu otěhotnění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prstGeom prst="ellipse">
            <a:avLst/>
          </a:prstGeom>
        </p:spPr>
        <p:txBody>
          <a:bodyPr/>
          <a:lstStyle/>
          <a:p>
            <a:r>
              <a:rPr lang="cs-CZ" dirty="0" smtClean="0"/>
              <a:t>Zabránit oplodnění vajíčka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Zamezit oplodněnému vajíčku </a:t>
            </a:r>
            <a:br>
              <a:rPr lang="cs-CZ" dirty="0" smtClean="0"/>
            </a:br>
            <a:r>
              <a:rPr lang="cs-CZ" dirty="0" smtClean="0"/>
              <a:t>v uhnízdění  v děloze</a:t>
            </a:r>
            <a:endParaRPr lang="cs-CZ" dirty="0"/>
          </a:p>
        </p:txBody>
      </p:sp>
      <p:sp>
        <p:nvSpPr>
          <p:cNvPr id="9" name="Symbol „Zákaz“ 8"/>
          <p:cNvSpPr/>
          <p:nvPr/>
        </p:nvSpPr>
        <p:spPr>
          <a:xfrm>
            <a:off x="6228184" y="3789040"/>
            <a:ext cx="2232248" cy="223224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Blesk 9"/>
          <p:cNvSpPr/>
          <p:nvPr/>
        </p:nvSpPr>
        <p:spPr>
          <a:xfrm>
            <a:off x="539552" y="3717032"/>
            <a:ext cx="1728192" cy="208823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Antikoncepce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Mechanické antikoncepční metody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35696" y="2492896"/>
            <a:ext cx="5400600" cy="3816424"/>
          </a:xfrm>
        </p:spPr>
        <p:txBody>
          <a:bodyPr/>
          <a:lstStyle/>
          <a:p>
            <a:r>
              <a:rPr lang="cs-CZ" dirty="0" smtClean="0"/>
              <a:t>Brání spermii, aby se dostala </a:t>
            </a:r>
            <a:br>
              <a:rPr lang="cs-CZ" dirty="0" smtClean="0"/>
            </a:br>
            <a:r>
              <a:rPr lang="cs-CZ" dirty="0" smtClean="0"/>
              <a:t>do dělohy a oplodnila vajíčko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Brání již oplodněnému vajíčku uhnízdit se v děloze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Kondom (prezervativ)</a:t>
            </a:r>
          </a:p>
          <a:p>
            <a:pPr lvl="1"/>
            <a:r>
              <a:rPr lang="cs-CZ" dirty="0" smtClean="0"/>
              <a:t>Vyrábí se z pružných materiálů (pryž)</a:t>
            </a:r>
          </a:p>
          <a:p>
            <a:pPr lvl="1"/>
            <a:r>
              <a:rPr lang="cs-CZ" dirty="0" smtClean="0"/>
              <a:t>Navléká se na ztopořený penis před pohlavním stykem</a:t>
            </a:r>
          </a:p>
          <a:p>
            <a:pPr lvl="1"/>
            <a:r>
              <a:rPr lang="cs-CZ" dirty="0" smtClean="0"/>
              <a:t>Zabraňuje proniknutí spermatu do pochvy</a:t>
            </a:r>
          </a:p>
          <a:p>
            <a:pPr lvl="1"/>
            <a:r>
              <a:rPr lang="cs-CZ" dirty="0" smtClean="0"/>
              <a:t>Relativně spolehlivý, dostupný</a:t>
            </a:r>
          </a:p>
          <a:p>
            <a:pPr lvl="1"/>
            <a:r>
              <a:rPr lang="cs-CZ" dirty="0" smtClean="0"/>
              <a:t>Ochrana i před pohlavními chorobami včetně HIV/AIDS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Pesary a cervikální kloboučky</a:t>
            </a:r>
          </a:p>
          <a:p>
            <a:pPr lvl="1"/>
            <a:r>
              <a:rPr lang="cs-CZ" dirty="0" smtClean="0"/>
              <a:t>Gumová zábrana ve tvaru kloboučku</a:t>
            </a:r>
          </a:p>
          <a:p>
            <a:pPr lvl="1"/>
            <a:r>
              <a:rPr lang="cs-CZ" dirty="0" smtClean="0"/>
              <a:t>Vkládá se před stykem </a:t>
            </a:r>
            <a:br>
              <a:rPr lang="cs-CZ" dirty="0" smtClean="0"/>
            </a:br>
            <a:r>
              <a:rPr lang="cs-CZ" dirty="0" smtClean="0"/>
              <a:t>do pochvy</a:t>
            </a:r>
          </a:p>
          <a:p>
            <a:pPr lvl="1"/>
            <a:r>
              <a:rPr lang="cs-CZ" dirty="0" smtClean="0"/>
              <a:t>Brání spermatu </a:t>
            </a:r>
            <a:br>
              <a:rPr lang="cs-CZ" dirty="0" smtClean="0"/>
            </a:br>
            <a:r>
              <a:rPr lang="cs-CZ" dirty="0" smtClean="0"/>
              <a:t>v proniknutí do dělohy</a:t>
            </a:r>
          </a:p>
          <a:p>
            <a:pPr lvl="1"/>
            <a:r>
              <a:rPr lang="cs-CZ" dirty="0" smtClean="0"/>
              <a:t>Dobré je kombinovat se spermicidními prostředky</a:t>
            </a:r>
          </a:p>
          <a:p>
            <a:pPr lvl="1"/>
            <a:r>
              <a:rPr lang="cs-CZ" dirty="0" smtClean="0"/>
              <a:t>Nespolehlivá metoda </a:t>
            </a:r>
            <a:br>
              <a:rPr lang="cs-CZ" dirty="0" smtClean="0"/>
            </a:br>
            <a:r>
              <a:rPr lang="cs-CZ" dirty="0" smtClean="0"/>
              <a:t>u mladých lidí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6385" name="Picture 1" descr="C:\Users\Jana\Desktop\800px-Pessa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92896"/>
            <a:ext cx="3731905" cy="2798929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860032" y="4869160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 smtClean="0"/>
              <a:t>Huckfinne</a:t>
            </a:r>
            <a:r>
              <a:rPr lang="cs-CZ" sz="1000" dirty="0" smtClean="0"/>
              <a:t>, 13.12.2011, http://commons.wikimedia.org/wiki/File:Pessaries.JPG</a:t>
            </a:r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Spermicidní prostředky</a:t>
            </a:r>
          </a:p>
          <a:p>
            <a:pPr lvl="1"/>
            <a:r>
              <a:rPr lang="cs-CZ" dirty="0" smtClean="0"/>
              <a:t>Ničí spermie</a:t>
            </a:r>
          </a:p>
          <a:p>
            <a:pPr lvl="1"/>
            <a:r>
              <a:rPr lang="cs-CZ" dirty="0" smtClean="0"/>
              <a:t>Želé, krémy, pěny, tablety</a:t>
            </a:r>
          </a:p>
          <a:p>
            <a:pPr lvl="1"/>
            <a:r>
              <a:rPr lang="cs-CZ" dirty="0" smtClean="0"/>
              <a:t>Zavádí se před stykem do pochvy</a:t>
            </a:r>
          </a:p>
          <a:p>
            <a:pPr lvl="1"/>
            <a:r>
              <a:rPr lang="cs-CZ" dirty="0" smtClean="0"/>
              <a:t>Lépe kombinovat s jinými metodami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465</Words>
  <Application>Microsoft Office PowerPoint</Application>
  <PresentationFormat>Předvádění na obrazovce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Antikoncepce</vt:lpstr>
      <vt:lpstr>Snímek 2</vt:lpstr>
      <vt:lpstr>Cíl antikoncepce</vt:lpstr>
      <vt:lpstr>Jak zabránit nežádoucímu otěhotnění</vt:lpstr>
      <vt:lpstr>Antikoncepce</vt:lpstr>
      <vt:lpstr>Mechanické antikoncepční metody</vt:lpstr>
      <vt:lpstr>Snímek 7</vt:lpstr>
      <vt:lpstr>Snímek 8</vt:lpstr>
      <vt:lpstr>Snímek 9</vt:lpstr>
      <vt:lpstr>Snímek 10</vt:lpstr>
      <vt:lpstr>Hormonální antikoncepce</vt:lpstr>
      <vt:lpstr>Snímek 12</vt:lpstr>
      <vt:lpstr>Snímek 13</vt:lpstr>
      <vt:lpstr>Snímek 14</vt:lpstr>
      <vt:lpstr>Snímek 15</vt:lpstr>
      <vt:lpstr>Přirozená antikoncepce</vt:lpstr>
      <vt:lpstr>Snímek 17</vt:lpstr>
      <vt:lpstr>Snímek 18</vt:lpstr>
      <vt:lpstr>Sterilizace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Mareček</cp:lastModifiedBy>
  <cp:revision>52</cp:revision>
  <dcterms:created xsi:type="dcterms:W3CDTF">2011-10-06T20:04:43Z</dcterms:created>
  <dcterms:modified xsi:type="dcterms:W3CDTF">2013-06-05T16:59:58Z</dcterms:modified>
</cp:coreProperties>
</file>